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6" r:id="rId2"/>
    <p:sldId id="258" r:id="rId3"/>
    <p:sldId id="259" r:id="rId4"/>
    <p:sldId id="262" r:id="rId5"/>
    <p:sldId id="263" r:id="rId6"/>
    <p:sldId id="260" r:id="rId7"/>
    <p:sldId id="261" r:id="rId8"/>
    <p:sldId id="264" r:id="rId9"/>
    <p:sldId id="269" r:id="rId10"/>
    <p:sldId id="270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EB6E0-720B-40EE-ADCE-76F469AB504D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7D1B-3822-4C2D-84B8-B5AB75D34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98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72B37-BCD9-594D-892C-C8A0FFADF3A7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1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08575" cy="3830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0104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72B37-BCD9-594D-892C-C8A0FFADF3A7}" type="slidenum">
              <a:rPr lang="pl-PL" smtClean="0">
                <a:solidFill>
                  <a:prstClr val="black"/>
                </a:solidFill>
              </a:rPr>
              <a:pPr/>
              <a:t>18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7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12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49680" rIns="99000" bIns="496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BF7620D-13C4-402B-95CD-77ABA56CB926}" type="slidenum">
              <a:rPr lang="pl-PL" altLang="pl-PL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1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022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3730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515" tIns="47931" rIns="95515" bIns="47931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BF7620D-13C4-402B-95CD-77ABA56CB926}" type="slidenum">
              <a:rPr lang="pl-PL" altLang="pl-PL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5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1706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515" tIns="47931" rIns="95515" bIns="47931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2D5E004-DE41-457C-A469-C4F232EEE742}" type="slidenum">
              <a:rPr lang="pl-PL" altLang="pl-PL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17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6175" cy="371633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785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2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15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49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Opening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496026"/>
            <a:ext cx="9144000" cy="415498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pPr>
              <a:defRPr/>
            </a:pPr>
            <a:r>
              <a:rPr lang="en-US"/>
              <a:t>Opening Slide Title</a:t>
            </a:r>
            <a:endParaRPr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41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181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81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0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76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64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35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02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5841-5180-46D5-AD50-3532275C8595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E98D-F706-4FC3-B895-75D3D410B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8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17" Type="http://schemas.openxmlformats.org/officeDocument/2006/relationships/image" Target="../media/image41.emf"/><Relationship Id="rId2" Type="http://schemas.openxmlformats.org/officeDocument/2006/relationships/image" Target="../media/image26.gif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28A31D8-B427-A94F-9F52-80A686D6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94" y="2614026"/>
            <a:ext cx="1765322" cy="1765322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527FB65-B9EC-3E4B-BFD7-2AC512BC75D4}"/>
              </a:ext>
            </a:extLst>
          </p:cNvPr>
          <p:cNvCxnSpPr>
            <a:cxnSpLocks/>
          </p:cNvCxnSpPr>
          <p:nvPr/>
        </p:nvCxnSpPr>
        <p:spPr>
          <a:xfrm>
            <a:off x="3397860" y="2614026"/>
            <a:ext cx="0" cy="1765322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6150B0F-4B80-A44A-928D-B3A88E950A06}"/>
              </a:ext>
            </a:extLst>
          </p:cNvPr>
          <p:cNvSpPr txBox="1"/>
          <p:nvPr/>
        </p:nvSpPr>
        <p:spPr>
          <a:xfrm>
            <a:off x="3879505" y="2614026"/>
            <a:ext cx="4593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</a:t>
            </a:r>
            <a:endParaRPr lang="pl-PL" sz="3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r>
              <a:rPr lang="pl-PL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Technology</a:t>
            </a:r>
            <a:endParaRPr lang="pl-P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4312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/>
          <a:stretch/>
        </p:blipFill>
        <p:spPr>
          <a:xfrm>
            <a:off x="4614175" y="2062413"/>
            <a:ext cx="3265373" cy="2027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/>
          <a:stretch/>
        </p:blipFill>
        <p:spPr>
          <a:xfrm>
            <a:off x="1264193" y="4151034"/>
            <a:ext cx="3266104" cy="2085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>
          <a:xfrm>
            <a:off x="4614175" y="4151034"/>
            <a:ext cx="3265373" cy="2085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0" y="2065392"/>
            <a:ext cx="3266104" cy="2024304"/>
          </a:xfrm>
          <a:prstGeom prst="rect">
            <a:avLst/>
          </a:prstGeom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254470" y="1084773"/>
            <a:ext cx="6863473" cy="916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pl-PL" sz="2800" b="1" dirty="0" smtClean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OPENING </a:t>
            </a:r>
            <a:r>
              <a:rPr lang="pl-PL" altLang="pl-PL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KAKOLEWO CAMPUS </a:t>
            </a:r>
          </a:p>
          <a:p>
            <a:pPr>
              <a:spcBef>
                <a:spcPct val="0"/>
              </a:spcBef>
              <a:buClrTx/>
            </a:pPr>
            <a:r>
              <a:rPr lang="pl-PL" altLang="pl-PL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(Sept. 2022)</a:t>
            </a:r>
            <a:endParaRPr lang="en-US" alt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oczta.put.poznan.pl/service/home/%7E/?auth=co&amp;loc=pl&amp;id=112773&amp;part=2.2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C796177-3198-2242-8C4B-A38525325B0D}"/>
              </a:ext>
            </a:extLst>
          </p:cNvPr>
          <p:cNvSpPr/>
          <p:nvPr/>
        </p:nvSpPr>
        <p:spPr>
          <a:xfrm>
            <a:off x="1006448" y="1472809"/>
            <a:ext cx="6600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EDUCATION SYSTEM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PUT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CC4E7D8-23A0-3B4C-A492-198D1CDDEC62}"/>
              </a:ext>
            </a:extLst>
          </p:cNvPr>
          <p:cNvSpPr/>
          <p:nvPr/>
        </p:nvSpPr>
        <p:spPr>
          <a:xfrm>
            <a:off x="953784" y="2239882"/>
            <a:ext cx="2754120" cy="27541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587E150B-ECE4-6E43-A0A8-49233E719DED}"/>
              </a:ext>
            </a:extLst>
          </p:cNvPr>
          <p:cNvSpPr/>
          <p:nvPr/>
        </p:nvSpPr>
        <p:spPr>
          <a:xfrm>
            <a:off x="3185169" y="2240868"/>
            <a:ext cx="2754120" cy="275412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9EBCBB2C-8744-134E-8744-9A460CECD139}"/>
              </a:ext>
            </a:extLst>
          </p:cNvPr>
          <p:cNvSpPr/>
          <p:nvPr/>
        </p:nvSpPr>
        <p:spPr>
          <a:xfrm>
            <a:off x="5382090" y="2240868"/>
            <a:ext cx="2754120" cy="2754120"/>
          </a:xfrm>
          <a:prstGeom prst="ellipse">
            <a:avLst/>
          </a:prstGeom>
          <a:solidFill>
            <a:schemeClr val="bg1"/>
          </a:solidFill>
          <a:ln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4C0CC5E-8479-BA47-8DD0-C4B9CDD2EA4F}"/>
              </a:ext>
            </a:extLst>
          </p:cNvPr>
          <p:cNvSpPr/>
          <p:nvPr/>
        </p:nvSpPr>
        <p:spPr>
          <a:xfrm>
            <a:off x="5382090" y="2955464"/>
            <a:ext cx="275412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1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1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pl-PL" sz="21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  <a:p>
            <a:pPr lvl="0" algn="ctr"/>
            <a:endParaRPr lang="pl-PL" sz="135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l-PL" sz="13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YEARS)</a:t>
            </a:r>
            <a:r>
              <a:rPr lang="pl-PL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BEGINING </a:t>
            </a:r>
          </a:p>
          <a:p>
            <a:pPr lvl="0" algn="ctr"/>
            <a:r>
              <a:rPr lang="pl-PL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OCTOBER</a:t>
            </a:r>
            <a:r>
              <a:rPr lang="pl-PL" sz="1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5DC6F7A-56BE-4041-8AD9-BB4870B3ECF7}"/>
              </a:ext>
            </a:extLst>
          </p:cNvPr>
          <p:cNvSpPr/>
          <p:nvPr/>
        </p:nvSpPr>
        <p:spPr>
          <a:xfrm>
            <a:off x="3185174" y="2955466"/>
            <a:ext cx="2754119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pl-PL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  <a:p>
            <a:pPr lvl="0" algn="ctr"/>
            <a:endParaRPr lang="pl-PL" sz="13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l-PL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SEMESTERS </a:t>
            </a:r>
            <a:br>
              <a:rPr lang="pl-PL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(1,5-2 YEARS)</a:t>
            </a:r>
            <a:r>
              <a:rPr lang="pl-PL" sz="13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3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BEGINING </a:t>
            </a:r>
          </a:p>
          <a:p>
            <a:pPr lvl="0" algn="ctr"/>
            <a:r>
              <a:rPr lang="pl-PL" sz="13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MARCH/OCTOBER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1924CB0-6AB4-E049-A25A-3B83E465CF7A}"/>
              </a:ext>
            </a:extLst>
          </p:cNvPr>
          <p:cNvSpPr/>
          <p:nvPr/>
        </p:nvSpPr>
        <p:spPr>
          <a:xfrm>
            <a:off x="953784" y="2955464"/>
            <a:ext cx="275412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1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sz="2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pl-PL" sz="2100" b="1" dirty="0"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  <a:p>
            <a:pPr lvl="0" algn="ctr"/>
            <a:endParaRPr lang="pl-PL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l-PL" sz="1350" b="1" dirty="0">
                <a:latin typeface="Arial" panose="020B0604020202020204" pitchFamily="34" charset="0"/>
                <a:cs typeface="Arial" panose="020B0604020202020204" pitchFamily="34" charset="0"/>
              </a:rPr>
              <a:t>7 SEMESTERS </a:t>
            </a:r>
            <a:br>
              <a:rPr lang="pl-PL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50" b="1" dirty="0">
                <a:latin typeface="Arial" panose="020B0604020202020204" pitchFamily="34" charset="0"/>
                <a:cs typeface="Arial" panose="020B0604020202020204" pitchFamily="34" charset="0"/>
              </a:rPr>
              <a:t>(3,5 YEARS)</a:t>
            </a:r>
            <a:r>
              <a:rPr lang="pl-PL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350" dirty="0">
                <a:latin typeface="Arial" panose="020B0604020202020204" pitchFamily="34" charset="0"/>
                <a:cs typeface="Arial" panose="020B0604020202020204" pitchFamily="34" charset="0"/>
              </a:rPr>
              <a:t>BEGINING </a:t>
            </a:r>
          </a:p>
          <a:p>
            <a:pPr lvl="0" algn="ctr"/>
            <a:r>
              <a:rPr lang="pl-PL" sz="1350" dirty="0">
                <a:latin typeface="Arial" panose="020B0604020202020204" pitchFamily="34" charset="0"/>
                <a:cs typeface="Arial" panose="020B0604020202020204" pitchFamily="34" charset="0"/>
              </a:rPr>
              <a:t>IN OCTOBER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 bwMode="auto">
          <a:xfrm>
            <a:off x="1686026" y="1558783"/>
            <a:ext cx="5053988" cy="58380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l-PL" sz="1650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</a:t>
            </a:r>
            <a:r>
              <a:rPr lang="pl-PL" sz="1650" dirty="0" err="1" smtClean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urrently</a:t>
            </a:r>
            <a:r>
              <a:rPr lang="pl-PL" sz="1650" dirty="0" smtClean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PUT offers 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8 B.Sc. Programs </a:t>
            </a: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in </a:t>
            </a:r>
            <a:r>
              <a:rPr lang="pl-PL" sz="1650" dirty="0" smtClean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English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35DE175-FEFC-4CD6-9CF5-2CB6A131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25" y="2176746"/>
            <a:ext cx="4557617" cy="3723907"/>
          </a:xfrm>
          <a:prstGeom prst="rect">
            <a:avLst/>
          </a:prstGeom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740898" y="1107132"/>
            <a:ext cx="4800012" cy="4854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pl-PL" sz="2800" b="1" dirty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PROGRAMS </a:t>
            </a:r>
            <a:r>
              <a:rPr lang="pl-PL" altLang="pl-PL" sz="28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ENGLISH</a:t>
            </a:r>
            <a:endParaRPr lang="en-US" alt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351797" y="4941171"/>
            <a:ext cx="2754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+ NEW B.Sc. Program in </a:t>
            </a:r>
            <a:r>
              <a:rPr lang="pl-PL" sz="1350" b="1" dirty="0">
                <a:solidFill>
                  <a:srgbClr val="00B0F0"/>
                </a:solidFill>
              </a:rPr>
              <a:t>Biomedical Engineering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 bwMode="auto">
          <a:xfrm>
            <a:off x="55391" y="1578422"/>
            <a:ext cx="7717809" cy="5838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and </a:t>
            </a:r>
            <a:r>
              <a:rPr lang="en-GB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22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options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at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M.Sc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.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level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in English (1): 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 bwMode="auto">
          <a:xfrm>
            <a:off x="107012" y="2162225"/>
            <a:ext cx="8351035" cy="41160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Engineering - Construction Engineering and Management </a:t>
            </a: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- Structural Engineering</a:t>
            </a:r>
            <a:endParaRPr lang="pl-PL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Computing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- Cyber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ecurity</a:t>
            </a: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Software Engineering</a:t>
            </a:r>
            <a:endParaRPr lang="pl-PL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Lifecycle Engineering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Chemical Technology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- Composites and Nanomaterials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and Telecommunications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and Communication Technologies</a:t>
            </a: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Engineering Management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Managing Enterprise of the Future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(+</a:t>
            </a:r>
            <a:r>
              <a:rPr lang="pl-PL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 with Université Lille 1, France)</a:t>
            </a: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and Automotive Engineering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Engineering</a:t>
            </a:r>
          </a:p>
          <a:p>
            <a:pPr>
              <a:lnSpc>
                <a:spcPct val="100000"/>
              </a:lnSpc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740898" y="1107132"/>
            <a:ext cx="4800012" cy="4854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pl-PL" sz="2800" b="1" dirty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PROGRAMS </a:t>
            </a:r>
            <a:r>
              <a:rPr lang="pl-PL" altLang="pl-PL" sz="28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ENGLISH</a:t>
            </a:r>
            <a:endParaRPr lang="en-US" alt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 txBox="1">
            <a:spLocks/>
          </p:cNvSpPr>
          <p:nvPr/>
        </p:nvSpPr>
        <p:spPr bwMode="auto">
          <a:xfrm>
            <a:off x="55391" y="2162225"/>
            <a:ext cx="8514438" cy="41160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Logistics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Logistics Systems</a:t>
            </a: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Automatic Control and Robotics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Aerospace and Autonomous Systems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Sustainable Transport</a:t>
            </a: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Energy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 Intelligence</a:t>
            </a: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Engineering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Drive Systems in Industry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Electromobility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Engineering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Systems in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Industry and Vehicles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Engineering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Lighting Engineering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Engineering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Microprocessor Control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Systems in Electrical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Engineering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Engineering</a:t>
            </a:r>
            <a:r>
              <a:rPr lang="pl-PL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Measurement Systems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Biomedical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Engineering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pl-PL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Mechatronics</a:t>
            </a:r>
            <a:r>
              <a:rPr lang="en-GB" sz="1800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lang="pl-PL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pl-P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3" indent="-214303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740898" y="1107132"/>
            <a:ext cx="4800012" cy="4854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pl-PL" sz="2800" b="1" dirty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PROGRAMS </a:t>
            </a:r>
            <a:r>
              <a:rPr lang="pl-PL" altLang="pl-PL" sz="28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ENGLISH</a:t>
            </a:r>
            <a:endParaRPr lang="en-US" alt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/>
          </p:nvPr>
        </p:nvSpPr>
        <p:spPr bwMode="auto">
          <a:xfrm>
            <a:off x="55391" y="1578422"/>
            <a:ext cx="7717809" cy="5838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and </a:t>
            </a:r>
            <a:r>
              <a:rPr lang="en-GB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22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options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at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M.Sc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. </a:t>
            </a:r>
            <a:r>
              <a:rPr lang="pl-PL" sz="1650" b="1" dirty="0" err="1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level</a:t>
            </a:r>
            <a:r>
              <a:rPr lang="pl-PL" sz="1650" b="1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pl-PL" sz="1650" dirty="0"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in English (1): 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300A2E06-3558-3644-8BF7-5BDE96CB1B1A}"/>
              </a:ext>
            </a:extLst>
          </p:cNvPr>
          <p:cNvGrpSpPr/>
          <p:nvPr/>
        </p:nvGrpSpPr>
        <p:grpSpPr>
          <a:xfrm>
            <a:off x="970086" y="2672920"/>
            <a:ext cx="7203835" cy="390932"/>
            <a:chOff x="1112107" y="2233645"/>
            <a:chExt cx="8884918" cy="482160"/>
          </a:xfrm>
        </p:grpSpPr>
        <p:pic>
          <p:nvPicPr>
            <p:cNvPr id="281" name="Picture 2"/>
            <p:cNvPicPr/>
            <p:nvPr/>
          </p:nvPicPr>
          <p:blipFill>
            <a:blip r:embed="rId2" cstate="print"/>
            <a:stretch/>
          </p:blipFill>
          <p:spPr>
            <a:xfrm>
              <a:off x="4477460" y="2332723"/>
              <a:ext cx="1837091" cy="2781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4" name="Obraz 9"/>
            <p:cNvPicPr/>
            <p:nvPr/>
          </p:nvPicPr>
          <p:blipFill>
            <a:blip r:embed="rId3" cstate="print"/>
            <a:stretch/>
          </p:blipFill>
          <p:spPr>
            <a:xfrm>
              <a:off x="8780890" y="2295615"/>
              <a:ext cx="1216135" cy="4191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5" name="Picture 4"/>
            <p:cNvPicPr/>
            <p:nvPr/>
          </p:nvPicPr>
          <p:blipFill>
            <a:blip r:embed="rId4" cstate="print"/>
            <a:stretch/>
          </p:blipFill>
          <p:spPr>
            <a:xfrm>
              <a:off x="6666479" y="2234726"/>
              <a:ext cx="1835669" cy="4810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0" name="Picture 2"/>
            <p:cNvPicPr/>
            <p:nvPr/>
          </p:nvPicPr>
          <p:blipFill>
            <a:blip r:embed="rId5" cstate="print"/>
            <a:stretch/>
          </p:blipFill>
          <p:spPr>
            <a:xfrm>
              <a:off x="1112107" y="2286954"/>
              <a:ext cx="1120569" cy="4103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"/>
            <p:cNvPicPr/>
            <p:nvPr/>
          </p:nvPicPr>
          <p:blipFill>
            <a:blip r:embed="rId6" cstate="print"/>
            <a:stretch/>
          </p:blipFill>
          <p:spPr>
            <a:xfrm>
              <a:off x="2627123" y="2233645"/>
              <a:ext cx="1388776" cy="4810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E4BCCB18-A4FD-5147-8F86-308198D4BC84}"/>
              </a:ext>
            </a:extLst>
          </p:cNvPr>
          <p:cNvGrpSpPr/>
          <p:nvPr/>
        </p:nvGrpSpPr>
        <p:grpSpPr>
          <a:xfrm>
            <a:off x="894541" y="3360997"/>
            <a:ext cx="7367171" cy="657073"/>
            <a:chOff x="2244954" y="3150760"/>
            <a:chExt cx="9086372" cy="810407"/>
          </a:xfrm>
        </p:grpSpPr>
        <p:pic>
          <p:nvPicPr>
            <p:cNvPr id="279" name="Picture 2"/>
            <p:cNvPicPr/>
            <p:nvPr/>
          </p:nvPicPr>
          <p:blipFill>
            <a:blip r:embed="rId7" cstate="print"/>
            <a:stretch/>
          </p:blipFill>
          <p:spPr>
            <a:xfrm>
              <a:off x="8932356" y="3354281"/>
              <a:ext cx="1064669" cy="37987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2" name="Obraz 10"/>
            <p:cNvPicPr/>
            <p:nvPr/>
          </p:nvPicPr>
          <p:blipFill>
            <a:blip r:embed="rId8" cstate="print"/>
            <a:stretch/>
          </p:blipFill>
          <p:spPr>
            <a:xfrm>
              <a:off x="3490135" y="3150760"/>
              <a:ext cx="1571969" cy="8104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9" name="Picture 6"/>
            <p:cNvPicPr/>
            <p:nvPr/>
          </p:nvPicPr>
          <p:blipFill>
            <a:blip r:embed="rId9" cstate="print"/>
            <a:stretch/>
          </p:blipFill>
          <p:spPr>
            <a:xfrm>
              <a:off x="2244954" y="3272009"/>
              <a:ext cx="1005582" cy="5668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2"/>
            <p:cNvPicPr/>
            <p:nvPr/>
          </p:nvPicPr>
          <p:blipFill>
            <a:blip r:embed="rId10" cstate="print"/>
            <a:stretch/>
          </p:blipFill>
          <p:spPr>
            <a:xfrm>
              <a:off x="5250366" y="3362636"/>
              <a:ext cx="1651559" cy="3856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11" cstate="print"/>
            <a:srcRect t="62210" r="34814"/>
            <a:stretch/>
          </p:blipFill>
          <p:spPr>
            <a:xfrm>
              <a:off x="10427233" y="3354281"/>
              <a:ext cx="904093" cy="374824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41760" y="3303118"/>
              <a:ext cx="1160388" cy="504638"/>
            </a:xfrm>
            <a:prstGeom prst="rect">
              <a:avLst/>
            </a:prstGeom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91767" y="1496650"/>
            <a:ext cx="7543154" cy="4271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1229" tIns="30614" rIns="61229" bIns="30614"/>
          <a:lstStyle/>
          <a:p>
            <a:pPr algn="ctr">
              <a:lnSpc>
                <a:spcPct val="101000"/>
              </a:lnSpc>
              <a:spcAft>
                <a:spcPts val="962"/>
              </a:spcAft>
              <a:buClr>
                <a:srgbClr val="000000"/>
              </a:buClr>
              <a:buSzPct val="100000"/>
              <a:tabLst>
                <a:tab pos="0" algn="l"/>
                <a:tab pos="304550" algn="l"/>
                <a:tab pos="610179" algn="l"/>
                <a:tab pos="915808" algn="l"/>
                <a:tab pos="1221437" algn="l"/>
                <a:tab pos="1527067" algn="l"/>
                <a:tab pos="1832696" algn="l"/>
                <a:tab pos="2138324" algn="l"/>
                <a:tab pos="2443955" algn="l"/>
                <a:tab pos="2749583" algn="l"/>
                <a:tab pos="3055213" algn="l"/>
                <a:tab pos="3360842" algn="l"/>
                <a:tab pos="3666471" algn="l"/>
                <a:tab pos="3972101" algn="l"/>
                <a:tab pos="4277730" algn="l"/>
                <a:tab pos="4583360" algn="l"/>
                <a:tab pos="4888989" algn="l"/>
                <a:tab pos="5194619" algn="l"/>
                <a:tab pos="5500247" algn="l"/>
                <a:tab pos="5805876" algn="l"/>
                <a:tab pos="6111506" algn="l"/>
              </a:tabLst>
              <a:defRPr/>
            </a:pPr>
            <a:r>
              <a:rPr lang="pl-PL" sz="2800" b="1" dirty="0">
                <a:solidFill>
                  <a:srgbClr val="00B0F0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COOPERATION</a:t>
            </a:r>
            <a:r>
              <a:rPr lang="pl-PL" sz="28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WITH INDUSTRY</a:t>
            </a:r>
            <a:endParaRPr lang="en-GB" sz="2800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26834BFA-0E69-6942-8751-F135D33C21F5}"/>
              </a:ext>
            </a:extLst>
          </p:cNvPr>
          <p:cNvGrpSpPr/>
          <p:nvPr/>
        </p:nvGrpSpPr>
        <p:grpSpPr>
          <a:xfrm>
            <a:off x="1008820" y="4054852"/>
            <a:ext cx="7120082" cy="912098"/>
            <a:chOff x="1562851" y="4078500"/>
            <a:chExt cx="8781621" cy="1124945"/>
          </a:xfrm>
        </p:grpSpPr>
        <p:pic>
          <p:nvPicPr>
            <p:cNvPr id="280" name="Picture 9"/>
            <p:cNvPicPr/>
            <p:nvPr/>
          </p:nvPicPr>
          <p:blipFill>
            <a:blip r:embed="rId13" cstate="print"/>
            <a:stretch/>
          </p:blipFill>
          <p:spPr>
            <a:xfrm>
              <a:off x="4627791" y="4415209"/>
              <a:ext cx="870115" cy="4515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3" name="Obraz 8"/>
            <p:cNvPicPr/>
            <p:nvPr/>
          </p:nvPicPr>
          <p:blipFill>
            <a:blip r:embed="rId14" cstate="print"/>
            <a:stretch/>
          </p:blipFill>
          <p:spPr>
            <a:xfrm>
              <a:off x="7491480" y="4400551"/>
              <a:ext cx="1002082" cy="5293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2"/>
            <p:cNvPicPr/>
            <p:nvPr/>
          </p:nvPicPr>
          <p:blipFill>
            <a:blip r:embed="rId15" cstate="print"/>
            <a:stretch/>
          </p:blipFill>
          <p:spPr>
            <a:xfrm>
              <a:off x="3131480" y="4440813"/>
              <a:ext cx="1125448" cy="4605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4"/>
            <p:cNvPicPr/>
            <p:nvPr/>
          </p:nvPicPr>
          <p:blipFill>
            <a:blip r:embed="rId16" cstate="print"/>
            <a:stretch/>
          </p:blipFill>
          <p:spPr>
            <a:xfrm>
              <a:off x="1562851" y="4078500"/>
              <a:ext cx="1204107" cy="11249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23346" y="4388303"/>
              <a:ext cx="870115" cy="513106"/>
            </a:xfrm>
            <a:prstGeom prst="rect">
              <a:avLst/>
            </a:prstGeom>
          </p:spPr>
        </p:pic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F407DC49-3A60-3C4C-A46C-CFC25F60B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/>
            <a:srcRect b="77374"/>
            <a:stretch/>
          </p:blipFill>
          <p:spPr>
            <a:xfrm>
              <a:off x="8932356" y="4526727"/>
              <a:ext cx="1412116" cy="228488"/>
            </a:xfrm>
            <a:prstGeom prst="rect">
              <a:avLst/>
            </a:prstGeom>
          </p:spPr>
        </p:pic>
      </p:grpSp>
      <p:pic>
        <p:nvPicPr>
          <p:cNvPr id="25" name="Obraz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/>
          <a:stretch/>
        </p:blipFill>
        <p:spPr>
          <a:xfrm>
            <a:off x="1404265" y="2223969"/>
            <a:ext cx="5574659" cy="27315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 bwMode="auto">
          <a:xfrm>
            <a:off x="724270" y="1280433"/>
            <a:ext cx="7712720" cy="916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 rtlCol="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PUT INTERNATIONAL STUDENTS COME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FROM OVER </a:t>
            </a:r>
            <a:r>
              <a:rPr lang="pl-PL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pl-PL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pl-PL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4" cstate="print"/>
          <a:srcRect l="5953" t="1583" r="17872" b="5706"/>
          <a:stretch/>
        </p:blipFill>
        <p:spPr>
          <a:xfrm rot="5400000">
            <a:off x="4560364" y="4636189"/>
            <a:ext cx="1128900" cy="1105628"/>
          </a:xfrm>
          <a:prstGeom prst="ellipse">
            <a:avLst/>
          </a:prstGeom>
          <a:ln w="19050">
            <a:solidFill>
              <a:srgbClr val="00B0F0"/>
            </a:solidFill>
          </a:ln>
          <a:effectLst>
            <a:softEdge rad="0"/>
          </a:effectLst>
        </p:spPr>
      </p:pic>
      <p:pic>
        <p:nvPicPr>
          <p:cNvPr id="8" name="Obraz 1"/>
          <p:cNvPicPr/>
          <p:nvPr/>
        </p:nvPicPr>
        <p:blipFill rotWithShape="1">
          <a:blip r:embed="rId5" cstate="print"/>
          <a:srcRect l="9611" t="2198" r="32017" b="12699"/>
          <a:stretch/>
        </p:blipFill>
        <p:spPr>
          <a:xfrm>
            <a:off x="6863698" y="2662071"/>
            <a:ext cx="1573292" cy="1524382"/>
          </a:xfrm>
          <a:prstGeom prst="ellipse">
            <a:avLst/>
          </a:prstGeom>
          <a:ln w="19050">
            <a:solidFill>
              <a:srgbClr val="00B0F0"/>
            </a:solidFill>
          </a:ln>
          <a:effectLst>
            <a:softEdge rad="0"/>
          </a:effectLst>
        </p:spPr>
      </p:pic>
      <p:pic>
        <p:nvPicPr>
          <p:cNvPr id="6" name="Obraz 5"/>
          <p:cNvPicPr/>
          <p:nvPr/>
        </p:nvPicPr>
        <p:blipFill rotWithShape="1">
          <a:blip r:embed="rId6" cstate="print"/>
          <a:srcRect l="24161" t="-65" r="17961" b="49"/>
          <a:stretch/>
        </p:blipFill>
        <p:spPr>
          <a:xfrm>
            <a:off x="724270" y="3429000"/>
            <a:ext cx="1725695" cy="1676814"/>
          </a:xfrm>
          <a:prstGeom prst="ellipse">
            <a:avLst/>
          </a:prstGeom>
          <a:ln w="19050">
            <a:solidFill>
              <a:srgbClr val="00B0F0"/>
            </a:solidFill>
          </a:ln>
          <a:effectLst>
            <a:softEdge rad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2"/>
          <a:stretch/>
        </p:blipFill>
        <p:spPr>
          <a:xfrm>
            <a:off x="889240" y="1371274"/>
            <a:ext cx="4705134" cy="3643178"/>
          </a:xfrm>
          <a:prstGeom prst="rect">
            <a:avLst/>
          </a:prstGeom>
        </p:spPr>
      </p:pic>
      <p:pic>
        <p:nvPicPr>
          <p:cNvPr id="17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0" y="5014452"/>
            <a:ext cx="2200270" cy="1650203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softEdge rad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90" y="5037599"/>
            <a:ext cx="2440584" cy="1627056"/>
          </a:xfrm>
          <a:prstGeom prst="rect">
            <a:avLst/>
          </a:prstGeom>
        </p:spPr>
      </p:pic>
      <p:sp>
        <p:nvSpPr>
          <p:cNvPr id="19" name="Prostokąt 10"/>
          <p:cNvSpPr/>
          <p:nvPr/>
        </p:nvSpPr>
        <p:spPr>
          <a:xfrm>
            <a:off x="1399669" y="848054"/>
            <a:ext cx="6047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EVENTS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t="2557" r="-655" b="1799"/>
          <a:stretch/>
        </p:blipFill>
        <p:spPr>
          <a:xfrm>
            <a:off x="5658654" y="1371274"/>
            <a:ext cx="2418251" cy="169387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1"/>
          <a:stretch/>
        </p:blipFill>
        <p:spPr>
          <a:xfrm>
            <a:off x="5658654" y="3148781"/>
            <a:ext cx="2396964" cy="35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28A31D8-B427-A94F-9F52-80A686D6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7" y="2739419"/>
            <a:ext cx="1765322" cy="176532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024849" y="2531399"/>
            <a:ext cx="4583911" cy="2137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1000"/>
              </a:lnSpc>
              <a:spcAft>
                <a:spcPts val="962"/>
              </a:spcAft>
              <a:buClr>
                <a:srgbClr val="000000"/>
              </a:buClr>
              <a:buSzPct val="100000"/>
              <a:defRPr/>
            </a:pPr>
            <a:r>
              <a:rPr lang="pl-PL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Magdalena Zawirska-Wolniewicz</a:t>
            </a:r>
          </a:p>
          <a:p>
            <a:pPr>
              <a:lnSpc>
                <a:spcPct val="101000"/>
              </a:lnSpc>
              <a:spcAft>
                <a:spcPts val="962"/>
              </a:spcAft>
              <a:buClr>
                <a:srgbClr val="000000"/>
              </a:buClr>
              <a:buSzPct val="100000"/>
              <a:defRPr/>
            </a:pPr>
            <a:r>
              <a:rPr lang="pl-PL" altLang="pl-PL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pl-PL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pPr>
              <a:lnSpc>
                <a:spcPct val="101000"/>
              </a:lnSpc>
              <a:spcAft>
                <a:spcPts val="962"/>
              </a:spcAft>
              <a:buClr>
                <a:srgbClr val="000000"/>
              </a:buClr>
              <a:buSzPct val="100000"/>
              <a:defRPr/>
            </a:pPr>
            <a:r>
              <a:rPr lang="en-US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lang="pl-PL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</a:t>
            </a:r>
            <a:r>
              <a:rPr lang="en-US" alt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OFFICE</a:t>
            </a:r>
            <a:endParaRPr lang="pl-PL" altLang="pl-PL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962"/>
              </a:spcAft>
              <a:buClr>
                <a:srgbClr val="000000"/>
              </a:buClr>
              <a:buSzPct val="100000"/>
              <a:defRPr/>
            </a:pPr>
            <a:r>
              <a:rPr lang="pl-PL" sz="1350" dirty="0">
                <a:solidFill>
                  <a:schemeClr val="bg1"/>
                </a:solidFill>
              </a:rPr>
              <a:t>Piotrowo 5,</a:t>
            </a:r>
            <a:r>
              <a:rPr lang="pl-PL" altLang="pl-PL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60-965 </a:t>
            </a:r>
            <a:r>
              <a:rPr lang="pl-PL" altLang="pl-PL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Poznan</a:t>
            </a:r>
            <a:r>
              <a:rPr lang="pl-PL" altLang="pl-PL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Poland</a:t>
            </a:r>
          </a:p>
          <a:p>
            <a:pPr>
              <a:spcAft>
                <a:spcPts val="962"/>
              </a:spcAft>
              <a:buClr>
                <a:srgbClr val="000000"/>
              </a:buClr>
              <a:buSzPct val="100000"/>
              <a:defRPr/>
            </a:pPr>
            <a:r>
              <a:rPr lang="pl-PL" altLang="pl-PL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 +48 61 665 35 </a:t>
            </a:r>
            <a:r>
              <a:rPr lang="pl-PL" altLang="pl-PL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pl-PL" altLang="pl-PL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iro@put.poznan.pl </a:t>
            </a:r>
            <a:endParaRPr lang="en-US" altLang="pl-PL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3438"/>
          <a:stretch/>
        </p:blipFill>
        <p:spPr>
          <a:xfrm>
            <a:off x="5592623" y="2531399"/>
            <a:ext cx="3440766" cy="20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45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https://poczta.put.poznan.pl/service/home/%7E/?auth=co&amp;loc=pl&amp;id=112773&amp;part=2.2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raz 9">
            <a:extLst>
              <a:ext uri="{FF2B5EF4-FFF2-40B4-BE49-F238E27FC236}">
                <a16:creationId xmlns:a16="http://schemas.microsoft.com/office/drawing/2014/main" id="{ADCAB4D5-40D9-48A1-9D20-11AB19C46D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b="7305"/>
          <a:stretch/>
        </p:blipFill>
        <p:spPr>
          <a:xfrm>
            <a:off x="0" y="1490976"/>
            <a:ext cx="9144000" cy="3688558"/>
          </a:xfrm>
          <a:prstGeom prst="rect">
            <a:avLst/>
          </a:prstGeom>
        </p:spPr>
      </p:pic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561360" y="5309772"/>
            <a:ext cx="8743950" cy="1039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pl-PL" b="1" dirty="0" smtClean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WELCOME TO </a:t>
            </a:r>
          </a:p>
          <a:p>
            <a:pPr>
              <a:spcBef>
                <a:spcPct val="0"/>
              </a:spcBef>
              <a:buClrTx/>
            </a:pPr>
            <a:r>
              <a:rPr lang="pl-PL" altLang="pl-PL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POZNAN UNIVERSITY OF TECHNOLOGY </a:t>
            </a:r>
            <a:endParaRPr lang="en-US" alt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39" y="1338557"/>
            <a:ext cx="2962928" cy="490390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4448263" y="936879"/>
            <a:ext cx="4356523" cy="554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Poznan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University of Technology (PUT) was established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1919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as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pl-PL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School of Mechanical Engineering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1955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named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</a:t>
            </a:r>
            <a:r>
              <a:rPr lang="pl-P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University of Technology</a:t>
            </a: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leading technical universities in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become one of the most recognized landmarks of the region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</a:pPr>
            <a:endParaRPr lang="pl-PL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endParaRPr lang="pl-PL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endParaRPr lang="pl-PL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endParaRPr lang="pl-PL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endParaRPr lang="pl-PL" sz="18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endParaRPr lang="pl-PL"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</a:t>
            </a:r>
            <a:r>
              <a:rPr lang="pl-PL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ombination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dirty="0" err="1" smtClean="0">
                <a:solidFill>
                  <a:srgbClr val="00B0F0"/>
                </a:solidFill>
                <a:latin typeface="Edwardian Script ITC" panose="030303020407070D0804" pitchFamily="66" charset="0"/>
                <a:cs typeface="Arial" panose="020B0604020202020204" pitchFamily="34" charset="0"/>
              </a:rPr>
              <a:t>tradition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l-PL" sz="1800" dirty="0" err="1" smtClean="0">
                <a:solidFill>
                  <a:srgbClr val="00B0F0"/>
                </a:solidFill>
                <a:latin typeface="ROG Fonts" panose="00000500000000000000" pitchFamily="50" charset="0"/>
                <a:cs typeface="Arial" panose="020B0604020202020204" pitchFamily="34" charset="0"/>
              </a:rPr>
              <a:t>innovation</a:t>
            </a:r>
            <a:endParaRPr lang="pl-PL" sz="1800" dirty="0">
              <a:solidFill>
                <a:srgbClr val="00B0F0"/>
              </a:solidFill>
              <a:latin typeface="ROG Fonts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79D3143-E474-B54D-ABA0-E7D11AA90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6144" y="2745880"/>
            <a:ext cx="1751507" cy="1674186"/>
          </a:xfrm>
          <a:prstGeom prst="ellipse">
            <a:avLst/>
          </a:prstGeom>
          <a:ln w="66675">
            <a:solidFill>
              <a:schemeClr val="bg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74" y="4265208"/>
            <a:ext cx="3094099" cy="12696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8" descr="Imagen en blanco y negro de una persona sentado en una mesa&#10;&#10;Descripción generada automáticamente con confianza baja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7" r="137"/>
          <a:stretch/>
        </p:blipFill>
        <p:spPr bwMode="auto">
          <a:xfrm>
            <a:off x="1142999" y="874907"/>
            <a:ext cx="6304935" cy="472870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84224" y="5596235"/>
            <a:ext cx="394059" cy="192651"/>
          </a:xfrm>
          <a:prstGeom prst="rect">
            <a:avLst/>
          </a:prstGeom>
        </p:spPr>
      </p:pic>
      <p:pic>
        <p:nvPicPr>
          <p:cNvPr id="7" name="Imagen 3" descr="Imagen que contiene Interfaz de usuario gráfica&#10;&#10;Descripción generada automáticament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43003" y="1257741"/>
            <a:ext cx="4266081" cy="1818329"/>
          </a:xfrm>
          <a:prstGeom prst="rect">
            <a:avLst/>
          </a:prstGeom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5">
            <a:alphaModFix amt="80000"/>
          </a:blip>
          <a:stretch/>
        </p:blipFill>
        <p:spPr bwMode="auto">
          <a:xfrm>
            <a:off x="4271937" y="2758980"/>
            <a:ext cx="5203901" cy="485948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696181" y="1927462"/>
            <a:ext cx="2835315" cy="421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0250" tIns="20250" rIns="20250" bIns="2025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l-PL" sz="2475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PUT FACULTIES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372151" y="2537904"/>
            <a:ext cx="4380335" cy="214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0250" tIns="20250" rIns="20250" bIns="2025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ARCHITECTURE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CIVIL AND TRANSPORT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CONTROL, ROBOTICS AND ELECTRICAL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COMPUTING AND TELECOMMUNICATIONS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MATERIALS ENGINEERING AND TECHNICAL PHYSICS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</a:t>
            </a:r>
            <a:r>
              <a:rPr lang="pl-PL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ENVIRONMENTAL ENGINEERING AND ENERGY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pl-PL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ENGINEERING MANAGEMENT</a:t>
            </a:r>
            <a:endParaRPr lang="en-US" altLang="pl-PL" sz="1013"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MECHANICAL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013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FACULTY OF </a:t>
            </a:r>
            <a:r>
              <a:rPr lang="en-US" altLang="pl-PL" sz="1013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CHEMICAL TECHNOLOGY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7647520" y="6945350"/>
            <a:ext cx="205005" cy="1038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endParaRPr lang="en-US" sz="1350" dirty="0">
              <a:latin typeface="Montserrat"/>
            </a:endParaRPr>
          </a:p>
        </p:txBody>
      </p:sp>
      <p:pic>
        <p:nvPicPr>
          <p:cNvPr id="7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92" y="1228860"/>
            <a:ext cx="3510390" cy="3510390"/>
          </a:xfrm>
          <a:prstGeom prst="rect">
            <a:avLst/>
          </a:prstGeom>
        </p:spPr>
      </p:pic>
      <p:sp>
        <p:nvSpPr>
          <p:cNvPr id="8" name="pole tekstowe 2"/>
          <p:cNvSpPr txBox="1"/>
          <p:nvPr/>
        </p:nvSpPr>
        <p:spPr bwMode="auto">
          <a:xfrm>
            <a:off x="3923933" y="1466706"/>
            <a:ext cx="49127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University for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Customised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buFontTx/>
              <a:buChar char="-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Poznan University of Technology –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EUNICE Alliance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Brandenburg University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Cottbus-Senftenberg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UMONS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University of Mons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University of Cantabria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University of Catania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UPHF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Polytechnique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Hauts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-de-France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University of Vaasa</a:t>
            </a:r>
          </a:p>
          <a:p>
            <a:pPr marL="214303" indent="-214303">
              <a:buFontTx/>
              <a:buChar char="-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University of the Peloponnese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IPV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Polytechnic Institute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Viseu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03" indent="-214303">
              <a:buFontTx/>
              <a:buChar char="-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Karlstad University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339" y="4881705"/>
            <a:ext cx="2484276" cy="1386315"/>
          </a:xfrm>
          <a:prstGeom prst="rect">
            <a:avLst/>
          </a:prstGeom>
        </p:spPr>
      </p:pic>
      <p:pic>
        <p:nvPicPr>
          <p:cNvPr id="10" name="Imagen 3" descr="Imagen que contiene Interfaz de usuario gráfica&#10;&#10;Descripción generada automáticament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93892" y="504831"/>
            <a:ext cx="2342204" cy="99831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852488" y="1049619"/>
            <a:ext cx="3726414" cy="4854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PUT </a:t>
            </a:r>
            <a:r>
              <a:rPr lang="pl-PL" altLang="pl-PL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NUMBERS</a:t>
            </a:r>
            <a:endParaRPr lang="en-US" altLang="pl-PL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00756" y="1727403"/>
            <a:ext cx="5183981" cy="448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altLang="pl-PL" sz="18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 </a:t>
            </a:r>
            <a:r>
              <a:rPr lang="en-US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faculties</a:t>
            </a: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more than 14</a:t>
            </a:r>
            <a:r>
              <a:rPr lang="en-US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thousand students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</a:pP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pl-PL" altLang="pl-PL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more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1000 of </a:t>
            </a:r>
            <a:r>
              <a:rPr lang="pl-PL" altLang="pl-PL" sz="18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them</a:t>
            </a:r>
            <a:r>
              <a:rPr lang="pl-PL" altLang="pl-PL" sz="1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  <a:r>
              <a:rPr lang="pl-PL" altLang="pl-PL" sz="1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international</a:t>
            </a:r>
            <a:r>
              <a:rPr lang="pl-PL" altLang="pl-PL" sz="18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altLang="pl-PL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altLang="pl-PL" sz="18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pl-PL" altLang="pl-PL" sz="1800" b="1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ore</a:t>
            </a:r>
            <a:r>
              <a:rPr lang="pl-PL" altLang="pl-PL" sz="18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 40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fields of study</a:t>
            </a: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pl-PL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BSc programs in English</a:t>
            </a: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22</a:t>
            </a:r>
            <a:r>
              <a:rPr lang="pl-PL" altLang="pl-PL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MSc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options</a:t>
            </a:r>
            <a:r>
              <a:rPr lang="pl-PL" altLang="pl-PL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English </a:t>
            </a: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pl-PL" sz="1800" b="1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  <a:r>
              <a:rPr lang="en-US" altLang="pl-PL" sz="1800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labs</a:t>
            </a:r>
            <a:endParaRPr lang="pl-PL" altLang="pl-PL" sz="1800" dirty="0">
              <a:solidFill>
                <a:srgbClr val="0B1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2368</a:t>
            </a:r>
            <a:r>
              <a:rPr lang="en-US" altLang="pl-PL" sz="1800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employees</a:t>
            </a: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pl-PL" sz="1800" b="1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altLang="pl-PL" sz="1800" b="1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342</a:t>
            </a:r>
            <a:r>
              <a:rPr lang="en-US" altLang="pl-PL" sz="1800" b="1" dirty="0">
                <a:solidFill>
                  <a:srgbClr val="0B1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academic staff</a:t>
            </a:r>
            <a:endParaRPr lang="pl-PL" alt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3" indent="-214303">
              <a:lnSpc>
                <a:spcPct val="150000"/>
              </a:lnSpc>
              <a:spcBef>
                <a:spcPct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altLang="pl-PL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  <a:r>
              <a:rPr lang="en-US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in dormitories</a:t>
            </a:r>
            <a:endParaRPr lang="en-US" altLang="pl-PL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B0F0"/>
              </a:buClr>
            </a:pPr>
            <a:endParaRPr lang="en-US" alt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230" y="857250"/>
            <a:ext cx="4506775" cy="254074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30" y="3397998"/>
            <a:ext cx="4514189" cy="30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8523" y="1526856"/>
            <a:ext cx="553409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Poznan University of Technology maintained its position (1201-1500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WUR 2024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achieving 15th place among Polish universities.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WUR 2024 by 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Business and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601–800)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Science 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801–1000)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801–1000)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(801–1000)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QS WORLD UNIVERSITY RANKINGS 2024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TOP GLOBAL UNIVERSITIES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: PUT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was among 22 Polish universities classified in the list of the best universities in the world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and was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ranked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5th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Polish technical universities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47 Researchers from PUT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are on the list of the world's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most cited researchers - top 2% list prepared by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Stanford University (in cooperation Elsevier)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21" y="1257080"/>
            <a:ext cx="2143125" cy="12001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4" b="18409"/>
          <a:stretch/>
        </p:blipFill>
        <p:spPr>
          <a:xfrm>
            <a:off x="5862621" y="2754742"/>
            <a:ext cx="1836204" cy="8079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98" y="4152649"/>
            <a:ext cx="3167844" cy="7189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98" y="5277032"/>
            <a:ext cx="1242138" cy="1517489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852488" y="1049619"/>
            <a:ext cx="3726414" cy="4854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PUT </a:t>
            </a:r>
            <a:r>
              <a:rPr lang="pl-PL" altLang="pl-PL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altLang="pl-PL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RANKINGS</a:t>
            </a:r>
            <a:endParaRPr lang="en-US" altLang="pl-PL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DC4FC9C-654C-5D4C-BB23-3BB0F9ED5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984"/>
            <a:ext cx="9144000" cy="5143500"/>
          </a:xfrm>
          <a:prstGeom prst="rect">
            <a:avLst/>
          </a:prstGeom>
        </p:spPr>
      </p:pic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791580" y="1232656"/>
            <a:ext cx="3780420" cy="5623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l-P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FACULTIES</a:t>
            </a:r>
            <a:endParaRPr lang="en-US" alt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791580" y="1926832"/>
            <a:ext cx="7017691" cy="337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AND TRANSPORT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CONTROL, ROBOTICS AND ELECTRICAL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AND TELECOMMUNICATIONS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ENGINEERING AND TECHNICAL PHYSICS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</a:t>
            </a:r>
            <a:r>
              <a:rPr lang="pl-PL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ENGINEERING AND ENERGY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pl-PL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MANAGEMENT</a:t>
            </a:r>
            <a:endParaRPr lang="en-US" altLang="pl-PL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</a:t>
            </a:r>
            <a:r>
              <a:rPr lang="en-US" alt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TECHNOLOGY</a:t>
            </a:r>
            <a:endParaRPr lang="en-US" altLang="pl-P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FD5DAF-70AC-6D40-8C31-6C05B778D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b="-1"/>
          <a:stretch/>
        </p:blipFill>
        <p:spPr>
          <a:xfrm>
            <a:off x="0" y="1039760"/>
            <a:ext cx="9140579" cy="5141857"/>
          </a:xfrm>
          <a:prstGeom prst="rect">
            <a:avLst/>
          </a:prstGeom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5707626" y="2694172"/>
            <a:ext cx="2655018" cy="251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marL="257162" indent="-257162">
              <a:spcBef>
                <a:spcPct val="0"/>
              </a:spcBef>
              <a:buClrTx/>
              <a:buSzPct val="70000"/>
              <a:buFont typeface="Arial" panose="020B0604020202020204" pitchFamily="34" charset="0"/>
              <a:buChar char="•"/>
            </a:pPr>
            <a:r>
              <a:rPr lang="en-US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banks of the Warta </a:t>
            </a:r>
            <a:r>
              <a:rPr lang="en-US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spcBef>
                <a:spcPct val="0"/>
              </a:spcBef>
              <a:buClrTx/>
              <a:buSzPct val="70000"/>
              <a:buFont typeface="Arial" panose="020B0604020202020204" pitchFamily="34" charset="0"/>
              <a:buChar char="•"/>
            </a:pP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spcBef>
                <a:spcPct val="0"/>
              </a:spcBef>
              <a:buClrTx/>
              <a:buSzPct val="70000"/>
              <a:buFont typeface="Arial" panose="020B0604020202020204" pitchFamily="34" charset="0"/>
              <a:buChar char="•"/>
            </a:pPr>
            <a:r>
              <a:rPr lang="pl-PL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 from the </a:t>
            </a:r>
            <a:br>
              <a:rPr lang="en-US" alt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</a:t>
            </a:r>
            <a:r>
              <a:rPr lang="en-US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pl-PL" alt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spcBef>
                <a:spcPct val="0"/>
              </a:spcBef>
              <a:buClrTx/>
              <a:buSzPct val="70000"/>
              <a:buFont typeface="Arial" panose="020B0604020202020204" pitchFamily="34" charset="0"/>
              <a:buChar char="•"/>
            </a:pPr>
            <a:endParaRPr lang="en-US" alt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spcBef>
                <a:spcPct val="0"/>
              </a:spcBef>
              <a:buClrTx/>
              <a:buSzPct val="70000"/>
              <a:buFont typeface="Arial" panose="020B0604020202020204" pitchFamily="34" charset="0"/>
              <a:buChar char="•"/>
            </a:pPr>
            <a:r>
              <a:rPr lang="en-US" alt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 to Malta Lake</a:t>
            </a:r>
          </a:p>
        </p:txBody>
      </p:sp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5810865" y="2085647"/>
            <a:ext cx="3222522" cy="608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27000" tIns="27000" rIns="27000" bIns="270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quareSlab711LtEU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en-US" altLang="pl-PL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l-P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228217"/>
            <a:ext cx="4320549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600</Words>
  <Application>Microsoft Office PowerPoint</Application>
  <PresentationFormat>Pokaz na ekranie (4:3)</PresentationFormat>
  <Paragraphs>141</Paragraphs>
  <Slides>18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Edwardian Script ITC</vt:lpstr>
      <vt:lpstr>Kievit Offc Pro Medium</vt:lpstr>
      <vt:lpstr>Montserrat</vt:lpstr>
      <vt:lpstr>ROG Fonts</vt:lpstr>
      <vt:lpstr>Times New Roman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Currently PUT offers 8 B.Sc. Programs in English</vt:lpstr>
      <vt:lpstr>and 22 options at M.Sc. level in English (1): </vt:lpstr>
      <vt:lpstr>and 22 options at M.Sc. level in English (1):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Zawirska-Wolniewicz</dc:creator>
  <cp:lastModifiedBy>Remigiusz ŁABUDZKI</cp:lastModifiedBy>
  <cp:revision>7</cp:revision>
  <dcterms:created xsi:type="dcterms:W3CDTF">2023-11-02T07:39:39Z</dcterms:created>
  <dcterms:modified xsi:type="dcterms:W3CDTF">2023-11-21T08:53:12Z</dcterms:modified>
</cp:coreProperties>
</file>