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0" roundtripDataSignature="AMtx7mhaDukcf3WwF/IbC76QAmimcWQk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B0FB58-29AA-4DA4-9B63-01872FD976FF}">
  <a:tblStyle styleId="{04B0FB58-29AA-4DA4-9B63-01872FD976F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5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6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6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6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86" name="Shape 86"/>
        <p:cNvGrpSpPr/>
        <p:nvPr/>
      </p:nvGrpSpPr>
      <p:grpSpPr>
        <a:xfrm>
          <a:off x="0" y="0"/>
          <a:ext cx="0" cy="0"/>
          <a:chOff x="0" y="0"/>
          <a:chExt cx="0" cy="0"/>
        </a:xfrm>
      </p:grpSpPr>
      <p:sp>
        <p:nvSpPr>
          <p:cNvPr id="87" name="Google Shape;87;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6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65"/>
          <p:cNvSpPr/>
          <p:nvPr>
            <p:ph idx="2" type="pic"/>
          </p:nvPr>
        </p:nvSpPr>
        <p:spPr>
          <a:xfrm>
            <a:off x="5183188" y="987425"/>
            <a:ext cx="6172200" cy="4873625"/>
          </a:xfrm>
          <a:prstGeom prst="rect">
            <a:avLst/>
          </a:prstGeom>
          <a:noFill/>
          <a:ln>
            <a:noFill/>
          </a:ln>
        </p:spPr>
      </p:sp>
      <p:sp>
        <p:nvSpPr>
          <p:cNvPr id="64" name="Google Shape;64;p6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27.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29.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28.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31.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hyperlink" Target="http://www.upb.ro/" TargetMode="External"/><Relationship Id="rId9"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36.png"/><Relationship Id="rId9" Type="http://schemas.openxmlformats.org/officeDocument/2006/relationships/image" Target="../media/image37.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34.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41.png"/><Relationship Id="rId9" Type="http://schemas.openxmlformats.org/officeDocument/2006/relationships/image" Target="../media/image40.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39.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46.png"/><Relationship Id="rId9"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35.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14.jpg"/><Relationship Id="rId9" Type="http://schemas.openxmlformats.org/officeDocument/2006/relationships/image" Target="../media/image8.jp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54.png"/><Relationship Id="rId9"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54.png"/><Relationship Id="rId9"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1.png"/><Relationship Id="rId4" Type="http://schemas.openxmlformats.org/officeDocument/2006/relationships/image" Target="../media/image2.png"/><Relationship Id="rId11" Type="http://schemas.openxmlformats.org/officeDocument/2006/relationships/image" Target="../media/image51.png"/><Relationship Id="rId10" Type="http://schemas.openxmlformats.org/officeDocument/2006/relationships/image" Target="../media/image56.png"/><Relationship Id="rId9" Type="http://schemas.openxmlformats.org/officeDocument/2006/relationships/image" Target="../media/image53.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48.png"/><Relationship Id="rId9" Type="http://schemas.openxmlformats.org/officeDocument/2006/relationships/image" Target="../media/image49.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55.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57.png"/><Relationship Id="rId9" Type="http://schemas.openxmlformats.org/officeDocument/2006/relationships/image" Target="../media/image61.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58.png"/><Relationship Id="rId9" Type="http://schemas.openxmlformats.org/officeDocument/2006/relationships/image" Target="../media/image59.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png"/><Relationship Id="rId11" Type="http://schemas.openxmlformats.org/officeDocument/2006/relationships/image" Target="../media/image13.jpg"/><Relationship Id="rId10" Type="http://schemas.openxmlformats.org/officeDocument/2006/relationships/image" Target="../media/image22.png"/><Relationship Id="rId9" Type="http://schemas.openxmlformats.org/officeDocument/2006/relationships/image" Target="../media/image16.jp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60.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63.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64.png"/><Relationship Id="rId9" Type="http://schemas.openxmlformats.org/officeDocument/2006/relationships/image" Target="../media/image6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65.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png"/><Relationship Id="rId11" Type="http://schemas.openxmlformats.org/officeDocument/2006/relationships/image" Target="../media/image20.png"/><Relationship Id="rId10" Type="http://schemas.openxmlformats.org/officeDocument/2006/relationships/image" Target="../media/image18.png"/><Relationship Id="rId9" Type="http://schemas.openxmlformats.org/officeDocument/2006/relationships/image" Target="../media/image26.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png"/><Relationship Id="rId10" Type="http://schemas.openxmlformats.org/officeDocument/2006/relationships/image" Target="../media/image19.png"/><Relationship Id="rId9" Type="http://schemas.openxmlformats.org/officeDocument/2006/relationships/hyperlink" Target="https://upb.ro/unstpb-anunta-lansarea-proiectului-international-erasmus-european-network-for-additive-manufacturing-in-industrial-design-for-ukrainian-context-amaze/" TargetMode="External"/><Relationship Id="rId5" Type="http://schemas.openxmlformats.org/officeDocument/2006/relationships/image" Target="../media/image12.png"/><Relationship Id="rId6" Type="http://schemas.openxmlformats.org/officeDocument/2006/relationships/image" Target="../media/image32.png"/><Relationship Id="rId7" Type="http://schemas.openxmlformats.org/officeDocument/2006/relationships/image" Target="../media/image3.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32.png"/><Relationship Id="rId7" Type="http://schemas.openxmlformats.org/officeDocument/2006/relationships/image" Target="../media/image3.png"/><Relationship Id="rId8" Type="http://schemas.openxmlformats.org/officeDocument/2006/relationships/hyperlink" Target="https://upb.ro/unstpb-anunta-lansarea-proiectului-international-erasmus-european-network-for-additive-manufacturing-in-industrial-design-for-ukrainian-context-amaz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2.png"/><Relationship Id="rId7" Type="http://schemas.openxmlformats.org/officeDocument/2006/relationships/image" Target="../media/image32.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7" name="Google Shape;97;p1"/>
          <p:cNvPicPr preferRelativeResize="0"/>
          <p:nvPr/>
        </p:nvPicPr>
        <p:blipFill rotWithShape="1">
          <a:blip r:embed="rId3">
            <a:alphaModFix/>
          </a:blip>
          <a:srcRect b="0" l="0" r="1" t="284"/>
          <a:stretch/>
        </p:blipFill>
        <p:spPr>
          <a:xfrm>
            <a:off x="-3047" y="10"/>
            <a:ext cx="12191999" cy="6857990"/>
          </a:xfrm>
          <a:prstGeom prst="rect">
            <a:avLst/>
          </a:prstGeom>
          <a:noFill/>
          <a:ln>
            <a:noFill/>
          </a:ln>
        </p:spPr>
      </p:pic>
      <p:sp>
        <p:nvSpPr>
          <p:cNvPr id="98" name="Google Shape;98;p1"/>
          <p:cNvSpPr/>
          <p:nvPr/>
        </p:nvSpPr>
        <p:spPr>
          <a:xfrm>
            <a:off x="0" y="2207602"/>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txBox="1"/>
          <p:nvPr>
            <p:ph type="ctrTitle"/>
          </p:nvPr>
        </p:nvSpPr>
        <p:spPr>
          <a:xfrm>
            <a:off x="1097280" y="325550"/>
            <a:ext cx="10058400" cy="3574778"/>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Arial"/>
              <a:buNone/>
            </a:pPr>
            <a:r>
              <a:rPr b="0" i="0" lang="en-US" sz="5400">
                <a:solidFill>
                  <a:srgbClr val="FFFFFF"/>
                </a:solidFill>
                <a:latin typeface="Arial"/>
                <a:ea typeface="Arial"/>
                <a:cs typeface="Arial"/>
                <a:sym typeface="Arial"/>
              </a:rPr>
              <a:t>National University of Science and Technology POLITEHNICA Bucharest</a:t>
            </a:r>
            <a:endParaRPr b="1" sz="5200">
              <a:solidFill>
                <a:srgbClr val="FFFFFF"/>
              </a:solidFill>
              <a:latin typeface="Arial"/>
              <a:ea typeface="Arial"/>
              <a:cs typeface="Arial"/>
              <a:sym typeface="Arial"/>
            </a:endParaRPr>
          </a:p>
        </p:txBody>
      </p:sp>
      <p:sp>
        <p:nvSpPr>
          <p:cNvPr id="100" name="Google Shape;100;p1"/>
          <p:cNvSpPr txBox="1"/>
          <p:nvPr>
            <p:ph idx="1" type="subTitle"/>
          </p:nvPr>
        </p:nvSpPr>
        <p:spPr>
          <a:xfrm>
            <a:off x="1208228" y="4210050"/>
            <a:ext cx="8578699" cy="226694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2000"/>
              <a:buNone/>
            </a:pPr>
            <a:r>
              <a:rPr lang="en-US" sz="2000">
                <a:solidFill>
                  <a:srgbClr val="FFFFFF"/>
                </a:solidFill>
                <a:latin typeface="Arial"/>
                <a:ea typeface="Arial"/>
                <a:cs typeface="Arial"/>
                <a:sym typeface="Arial"/>
              </a:rPr>
              <a:t>Assoc. Prof. Dr. Eng. Băilă Diana-Irinel</a:t>
            </a:r>
            <a:endParaRPr/>
          </a:p>
          <a:p>
            <a:pPr indent="0" lvl="0" marL="0" rtl="0" algn="l">
              <a:lnSpc>
                <a:spcPct val="90000"/>
              </a:lnSpc>
              <a:spcBef>
                <a:spcPts val="1000"/>
              </a:spcBef>
              <a:spcAft>
                <a:spcPts val="0"/>
              </a:spcAft>
              <a:buClr>
                <a:srgbClr val="FFFFFF"/>
              </a:buClr>
              <a:buSzPts val="2000"/>
              <a:buNone/>
            </a:pPr>
            <a:r>
              <a:rPr lang="en-US" sz="2000">
                <a:solidFill>
                  <a:srgbClr val="FFFFFF"/>
                </a:solidFill>
                <a:latin typeface="Arial"/>
                <a:ea typeface="Arial"/>
                <a:cs typeface="Arial"/>
                <a:sym typeface="Arial"/>
              </a:rPr>
              <a:t>University POLITEHNICA of Bucharest, Romania</a:t>
            </a:r>
            <a:endParaRPr/>
          </a:p>
          <a:p>
            <a:pPr indent="0" lvl="0" marL="0" rtl="0" algn="l">
              <a:lnSpc>
                <a:spcPct val="90000"/>
              </a:lnSpc>
              <a:spcBef>
                <a:spcPts val="1000"/>
              </a:spcBef>
              <a:spcAft>
                <a:spcPts val="0"/>
              </a:spcAft>
              <a:buClr>
                <a:srgbClr val="FFFFFF"/>
              </a:buClr>
              <a:buSzPts val="2000"/>
              <a:buNone/>
            </a:pPr>
            <a:r>
              <a:rPr b="0" i="0" lang="en-US" sz="2000">
                <a:solidFill>
                  <a:srgbClr val="FFFFFF"/>
                </a:solidFill>
                <a:latin typeface="Arial"/>
                <a:ea typeface="Arial"/>
                <a:cs typeface="Arial"/>
                <a:sym typeface="Arial"/>
              </a:rPr>
              <a:t>Faculty of </a:t>
            </a:r>
            <a:r>
              <a:rPr b="1" i="0" lang="en-US" sz="2000">
                <a:solidFill>
                  <a:srgbClr val="FFFFFF"/>
                </a:solidFill>
                <a:latin typeface="Arial"/>
                <a:ea typeface="Arial"/>
                <a:cs typeface="Arial"/>
                <a:sym typeface="Arial"/>
              </a:rPr>
              <a:t>Industrial Engineering and Robotics</a:t>
            </a:r>
            <a:endParaRPr sz="2000">
              <a:solidFill>
                <a:srgbClr val="FFFFFF"/>
              </a:solidFill>
              <a:latin typeface="Arial"/>
              <a:ea typeface="Arial"/>
              <a:cs typeface="Arial"/>
              <a:sym typeface="Arial"/>
            </a:endParaRPr>
          </a:p>
        </p:txBody>
      </p:sp>
      <p:cxnSp>
        <p:nvCxnSpPr>
          <p:cNvPr id="101" name="Google Shape;101;p1"/>
          <p:cNvCxnSpPr/>
          <p:nvPr/>
        </p:nvCxnSpPr>
        <p:spPr>
          <a:xfrm flipH="1" rot="10800000">
            <a:off x="378691" y="1136073"/>
            <a:ext cx="11505080" cy="61731"/>
          </a:xfrm>
          <a:prstGeom prst="straightConnector1">
            <a:avLst/>
          </a:prstGeom>
          <a:noFill/>
          <a:ln cap="flat" cmpd="sng" w="9525">
            <a:solidFill>
              <a:schemeClr val="accent1"/>
            </a:solidFill>
            <a:prstDash val="solid"/>
            <a:miter lim="800000"/>
            <a:headEnd len="sm" w="sm" type="none"/>
            <a:tailEnd len="sm" w="sm" type="none"/>
          </a:ln>
        </p:spPr>
      </p:cxnSp>
      <p:pic>
        <p:nvPicPr>
          <p:cNvPr descr="A blue rectangle with text" id="102" name="Google Shape;102;p1"/>
          <p:cNvPicPr preferRelativeResize="0"/>
          <p:nvPr/>
        </p:nvPicPr>
        <p:blipFill rotWithShape="1">
          <a:blip r:embed="rId4">
            <a:alphaModFix/>
          </a:blip>
          <a:srcRect b="0" l="0" r="0" t="0"/>
          <a:stretch/>
        </p:blipFill>
        <p:spPr>
          <a:xfrm>
            <a:off x="121779" y="221759"/>
            <a:ext cx="2980767" cy="850224"/>
          </a:xfrm>
          <a:prstGeom prst="rect">
            <a:avLst/>
          </a:prstGeom>
          <a:noFill/>
          <a:ln>
            <a:noFill/>
          </a:ln>
        </p:spPr>
      </p:pic>
      <p:sp>
        <p:nvSpPr>
          <p:cNvPr id="103" name="Google Shape;103;p1"/>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FFFF00"/>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i="0" lang="en-US" sz="1400" u="none" cap="none" strike="noStrike">
                <a:solidFill>
                  <a:srgbClr val="FFFF00"/>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i="0" lang="en-US" sz="1600" u="none" cap="none" strike="noStrike">
                <a:solidFill>
                  <a:srgbClr val="FFFF0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b="0" i="1" lang="en-US" sz="1200" u="none" cap="none" strike="noStrike">
                <a:solidFill>
                  <a:srgbClr val="FFFF00"/>
                </a:solidFill>
                <a:latin typeface="Times New Roman"/>
                <a:ea typeface="Times New Roman"/>
                <a:cs typeface="Times New Roman"/>
                <a:sym typeface="Times New Roman"/>
              </a:rPr>
              <a:t>European Network for Additive Manufacturing in Industrial Design for Ukrainian Context</a:t>
            </a:r>
            <a:endParaRPr b="0" i="1" sz="1200" u="none" cap="none" strike="noStrike">
              <a:solidFill>
                <a:srgbClr val="FFFF00"/>
              </a:solidFill>
              <a:latin typeface="Calibri"/>
              <a:ea typeface="Calibri"/>
              <a:cs typeface="Calibri"/>
              <a:sym typeface="Calibri"/>
            </a:endParaRPr>
          </a:p>
        </p:txBody>
      </p:sp>
      <p:pic>
        <p:nvPicPr>
          <p:cNvPr id="104" name="Google Shape;104;p1"/>
          <p:cNvPicPr preferRelativeResize="0"/>
          <p:nvPr/>
        </p:nvPicPr>
        <p:blipFill rotWithShape="1">
          <a:blip r:embed="rId5">
            <a:alphaModFix/>
          </a:blip>
          <a:srcRect b="0" l="0" r="0" t="0"/>
          <a:stretch/>
        </p:blipFill>
        <p:spPr>
          <a:xfrm>
            <a:off x="10304481" y="256992"/>
            <a:ext cx="1643664" cy="86729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cxnSp>
        <p:nvCxnSpPr>
          <p:cNvPr id="249" name="Google Shape;249;p10"/>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250" name="Google Shape;250;p10"/>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251" name="Google Shape;251;p10"/>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252" name="Google Shape;252;p10"/>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253" name="Google Shape;253;p10"/>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254" name="Google Shape;254;p10"/>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255" name="Google Shape;255;p10"/>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256" name="Google Shape;256;p10"/>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257" name="Google Shape;257;p10"/>
          <p:cNvSpPr txBox="1"/>
          <p:nvPr/>
        </p:nvSpPr>
        <p:spPr>
          <a:xfrm>
            <a:off x="4729674" y="1513410"/>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Documents:</a:t>
            </a:r>
            <a:endParaRPr/>
          </a:p>
        </p:txBody>
      </p:sp>
      <p:pic>
        <p:nvPicPr>
          <p:cNvPr descr="Poznan University of Technology International Relations Office | Poznan" id="258" name="Google Shape;258;p10"/>
          <p:cNvPicPr preferRelativeResize="0"/>
          <p:nvPr/>
        </p:nvPicPr>
        <p:blipFill rotWithShape="1">
          <a:blip r:embed="rId6">
            <a:alphaModFix/>
          </a:blip>
          <a:srcRect b="0" l="0" r="0" t="0"/>
          <a:stretch/>
        </p:blipFill>
        <p:spPr>
          <a:xfrm>
            <a:off x="3867450" y="5848941"/>
            <a:ext cx="945510" cy="945510"/>
          </a:xfrm>
          <a:prstGeom prst="rect">
            <a:avLst/>
          </a:prstGeom>
          <a:noFill/>
          <a:ln>
            <a:noFill/>
          </a:ln>
        </p:spPr>
      </p:pic>
      <p:pic>
        <p:nvPicPr>
          <p:cNvPr id="259" name="Google Shape;259;p10"/>
          <p:cNvPicPr preferRelativeResize="0"/>
          <p:nvPr/>
        </p:nvPicPr>
        <p:blipFill rotWithShape="1">
          <a:blip r:embed="rId7">
            <a:alphaModFix/>
          </a:blip>
          <a:srcRect b="0" l="0" r="0" t="0"/>
          <a:stretch/>
        </p:blipFill>
        <p:spPr>
          <a:xfrm>
            <a:off x="5575346" y="5828151"/>
            <a:ext cx="945510" cy="941942"/>
          </a:xfrm>
          <a:prstGeom prst="rect">
            <a:avLst/>
          </a:prstGeom>
          <a:noFill/>
          <a:ln>
            <a:noFill/>
          </a:ln>
        </p:spPr>
      </p:pic>
      <p:pic>
        <p:nvPicPr>
          <p:cNvPr descr="EDIBON | Móstoles" id="260" name="Google Shape;260;p10"/>
          <p:cNvPicPr preferRelativeResize="0"/>
          <p:nvPr/>
        </p:nvPicPr>
        <p:blipFill rotWithShape="1">
          <a:blip r:embed="rId8">
            <a:alphaModFix/>
          </a:blip>
          <a:srcRect b="0" l="0" r="0" t="0"/>
          <a:stretch/>
        </p:blipFill>
        <p:spPr>
          <a:xfrm>
            <a:off x="6992108" y="5792179"/>
            <a:ext cx="1000879" cy="1000879"/>
          </a:xfrm>
          <a:prstGeom prst="rect">
            <a:avLst/>
          </a:prstGeom>
          <a:noFill/>
          <a:ln>
            <a:noFill/>
          </a:ln>
        </p:spPr>
      </p:pic>
      <p:sp>
        <p:nvSpPr>
          <p:cNvPr id="261" name="Google Shape;261;p10"/>
          <p:cNvSpPr/>
          <p:nvPr/>
        </p:nvSpPr>
        <p:spPr>
          <a:xfrm>
            <a:off x="335337" y="2318680"/>
            <a:ext cx="11534077" cy="943856"/>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Arial"/>
              <a:buNone/>
            </a:pPr>
            <a:r>
              <a:rPr b="0" i="0" lang="en-US" sz="2100" u="none" cap="none" strike="noStrike">
                <a:solidFill>
                  <a:srgbClr val="202124"/>
                </a:solidFill>
                <a:latin typeface="Arial"/>
                <a:ea typeface="Arial"/>
                <a:cs typeface="Arial"/>
                <a:sym typeface="Arial"/>
              </a:rPr>
              <a:t>Request to change the project start date between </a:t>
            </a:r>
            <a:endParaRPr/>
          </a:p>
          <a:p>
            <a:pPr indent="0" lvl="0" marL="0" marR="0" rtl="0" algn="l">
              <a:lnSpc>
                <a:spcPct val="100000"/>
              </a:lnSpc>
              <a:spcBef>
                <a:spcPts val="0"/>
              </a:spcBef>
              <a:spcAft>
                <a:spcPts val="0"/>
              </a:spcAft>
              <a:buClr>
                <a:schemeClr val="dk1"/>
              </a:buClr>
              <a:buSzPts val="2100"/>
              <a:buFont typeface="Calibri"/>
              <a:buNone/>
            </a:pPr>
            <a:r>
              <a:t/>
            </a:r>
            <a:endParaRPr sz="2100">
              <a:solidFill>
                <a:srgbClr val="202124"/>
              </a:solidFill>
              <a:latin typeface="Arial"/>
              <a:ea typeface="Arial"/>
              <a:cs typeface="Arial"/>
              <a:sym typeface="Arial"/>
            </a:endParaRPr>
          </a:p>
          <a:p>
            <a:pPr indent="0" lvl="0" marL="0" marR="0" rtl="0" algn="l">
              <a:lnSpc>
                <a:spcPct val="100000"/>
              </a:lnSpc>
              <a:spcBef>
                <a:spcPts val="0"/>
              </a:spcBef>
              <a:spcAft>
                <a:spcPts val="0"/>
              </a:spcAft>
              <a:buClr>
                <a:srgbClr val="202124"/>
              </a:buClr>
              <a:buSzPts val="2100"/>
              <a:buFont typeface="Arial"/>
              <a:buNone/>
            </a:pPr>
            <a:r>
              <a:rPr b="1" i="0" lang="en-US" sz="2100" u="none" cap="none" strike="noStrike">
                <a:solidFill>
                  <a:srgbClr val="202124"/>
                </a:solidFill>
                <a:latin typeface="Arial"/>
                <a:ea typeface="Arial"/>
                <a:cs typeface="Arial"/>
                <a:sym typeface="Arial"/>
              </a:rPr>
              <a:t>15.11.2023-14.11.2024</a:t>
            </a:r>
            <a:r>
              <a:rPr b="0" i="0" lang="en-US" sz="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Arial"/>
              <a:ea typeface="Arial"/>
              <a:cs typeface="Arial"/>
              <a:sym typeface="Arial"/>
            </a:endParaRPr>
          </a:p>
        </p:txBody>
      </p:sp>
      <p:pic>
        <p:nvPicPr>
          <p:cNvPr id="262" name="Google Shape;262;p10"/>
          <p:cNvPicPr preferRelativeResize="0"/>
          <p:nvPr/>
        </p:nvPicPr>
        <p:blipFill rotWithShape="1">
          <a:blip r:embed="rId9">
            <a:alphaModFix/>
          </a:blip>
          <a:srcRect b="0" l="0" r="0" t="0"/>
          <a:stretch/>
        </p:blipFill>
        <p:spPr>
          <a:xfrm>
            <a:off x="8178705" y="1512031"/>
            <a:ext cx="3677958" cy="51697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cxnSp>
        <p:nvCxnSpPr>
          <p:cNvPr id="267" name="Google Shape;267;p11"/>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268" name="Google Shape;268;p11"/>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269" name="Google Shape;269;p11"/>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270" name="Google Shape;270;p11"/>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271" name="Google Shape;271;p11"/>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272" name="Google Shape;272;p11"/>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273" name="Google Shape;273;p11"/>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274" name="Google Shape;274;p11"/>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275" name="Google Shape;275;p11"/>
          <p:cNvSpPr txBox="1"/>
          <p:nvPr/>
        </p:nvSpPr>
        <p:spPr>
          <a:xfrm>
            <a:off x="4729674" y="1513410"/>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Documents:</a:t>
            </a:r>
            <a:endParaRPr/>
          </a:p>
        </p:txBody>
      </p:sp>
      <p:pic>
        <p:nvPicPr>
          <p:cNvPr descr="Poznan University of Technology International Relations Office | Poznan" id="276" name="Google Shape;276;p11"/>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277" name="Google Shape;277;p11"/>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278" name="Google Shape;278;p11"/>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sp>
        <p:nvSpPr>
          <p:cNvPr id="279" name="Google Shape;279;p11"/>
          <p:cNvSpPr txBox="1"/>
          <p:nvPr/>
        </p:nvSpPr>
        <p:spPr>
          <a:xfrm>
            <a:off x="614602" y="2358541"/>
            <a:ext cx="10901662"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1- Mandate forms (between Coordinator and the partners); (if it is the case Power of Attorney);</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2- Contract Agreement (between Coordinator and the partners); </a:t>
            </a:r>
            <a:endParaRPr/>
          </a:p>
          <a:p>
            <a:pPr indent="0" lvl="0" marL="0" marR="0" rtl="0" algn="l">
              <a:spcBef>
                <a:spcPts val="0"/>
              </a:spcBef>
              <a:spcAft>
                <a:spcPts val="0"/>
              </a:spcAft>
              <a:buNone/>
            </a:pPr>
            <a:r>
              <a:t/>
            </a:r>
            <a:endParaRPr b="1" sz="1800">
              <a:solidFill>
                <a:srgbClr val="00206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3- Project Budget </a:t>
            </a:r>
            <a:r>
              <a:rPr b="1" lang="en-US" sz="1800">
                <a:solidFill>
                  <a:schemeClr val="dk1"/>
                </a:solidFill>
                <a:highlight>
                  <a:srgbClr val="FFFF00"/>
                </a:highlight>
                <a:latin typeface="Times New Roman"/>
                <a:ea typeface="Times New Roman"/>
                <a:cs typeface="Times New Roman"/>
                <a:sym typeface="Times New Roman"/>
              </a:rPr>
              <a:t>(Annex A);</a:t>
            </a:r>
            <a:endParaRPr/>
          </a:p>
          <a:p>
            <a:pPr indent="0" lvl="0" marL="0" marR="0" rtl="0" algn="l">
              <a:spcBef>
                <a:spcPts val="0"/>
              </a:spcBef>
              <a:spcAft>
                <a:spcPts val="0"/>
              </a:spcAft>
              <a:buNone/>
            </a:pPr>
            <a:r>
              <a:t/>
            </a:r>
            <a:endParaRPr b="1" sz="1800">
              <a:solidFill>
                <a:schemeClr val="dk1"/>
              </a:solidFill>
              <a:highlight>
                <a:srgbClr val="FFFF00"/>
              </a:highlight>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4- Project submission on ERASMUS+ platform - KA220-HED-9BEBEC9A </a:t>
            </a:r>
            <a:r>
              <a:rPr b="1" lang="en-US" sz="1800">
                <a:solidFill>
                  <a:schemeClr val="dk1"/>
                </a:solidFill>
                <a:highlight>
                  <a:srgbClr val="FFFF00"/>
                </a:highlight>
                <a:latin typeface="Times New Roman"/>
                <a:ea typeface="Times New Roman"/>
                <a:cs typeface="Times New Roman"/>
                <a:sym typeface="Times New Roman"/>
              </a:rPr>
              <a:t>(Annex B);</a:t>
            </a:r>
            <a:endParaRPr/>
          </a:p>
          <a:p>
            <a:pPr indent="0" lvl="0" marL="0" marR="0" rtl="0" algn="l">
              <a:spcBef>
                <a:spcPts val="0"/>
              </a:spcBef>
              <a:spcAft>
                <a:spcPts val="0"/>
              </a:spcAft>
              <a:buNone/>
            </a:pPr>
            <a:r>
              <a:t/>
            </a:r>
            <a:endParaRPr b="1" sz="1800">
              <a:solidFill>
                <a:schemeClr val="dk1"/>
              </a:solidFill>
              <a:highlight>
                <a:srgbClr val="FFFF00"/>
              </a:highlight>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5- Funding agreement Erasmus+ between Coordinator and Romanian Agency ANPCDEFP for the project </a:t>
            </a:r>
            <a:r>
              <a:rPr b="1" lang="en-US" sz="1800">
                <a:solidFill>
                  <a:srgbClr val="002060"/>
                </a:solidFill>
                <a:latin typeface="Times New Roman"/>
                <a:ea typeface="Times New Roman"/>
                <a:cs typeface="Times New Roman"/>
                <a:sym typeface="Times New Roman"/>
              </a:rPr>
              <a:t>2023-1-RO01-KA220-HED-000155412 </a:t>
            </a:r>
            <a:r>
              <a:rPr b="1" lang="en-US" sz="1800">
                <a:solidFill>
                  <a:schemeClr val="dk1"/>
                </a:solidFill>
                <a:highlight>
                  <a:srgbClr val="FFFF00"/>
                </a:highlight>
                <a:latin typeface="Times New Roman"/>
                <a:ea typeface="Times New Roman"/>
                <a:cs typeface="Times New Roman"/>
                <a:sym typeface="Times New Roman"/>
              </a:rPr>
              <a:t>(Annex C);</a:t>
            </a:r>
            <a:endParaRPr b="1" sz="1800">
              <a:solidFill>
                <a:schemeClr val="dk1"/>
              </a:solidFill>
              <a:highlight>
                <a:srgbClr val="FFFF00"/>
              </a:highlight>
              <a:latin typeface="Times New Roman"/>
              <a:ea typeface="Times New Roman"/>
              <a:cs typeface="Times New Roman"/>
              <a:sym typeface="Times New Roman"/>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6- Annex 1 for the project 2023-1-RO01-KA220-HED-000155412 </a:t>
            </a:r>
            <a:r>
              <a:rPr b="1" lang="en-US" sz="1800">
                <a:solidFill>
                  <a:schemeClr val="dk1"/>
                </a:solidFill>
                <a:highlight>
                  <a:srgbClr val="FFFF00"/>
                </a:highlight>
                <a:latin typeface="Times New Roman"/>
                <a:ea typeface="Times New Roman"/>
                <a:cs typeface="Times New Roman"/>
                <a:sym typeface="Times New Roman"/>
              </a:rPr>
              <a:t>(Annex D).</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cxnSp>
        <p:nvCxnSpPr>
          <p:cNvPr id="284" name="Google Shape;284;p12"/>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285" name="Google Shape;285;p12"/>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286" name="Google Shape;286;p12"/>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287" name="Google Shape;287;p12"/>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288" name="Google Shape;288;p12"/>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289" name="Google Shape;289;p12"/>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290" name="Google Shape;290;p12"/>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291" name="Google Shape;291;p12"/>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292" name="Google Shape;292;p12"/>
          <p:cNvSpPr txBox="1"/>
          <p:nvPr/>
        </p:nvSpPr>
        <p:spPr>
          <a:xfrm>
            <a:off x="4729674" y="1513410"/>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Objectives:</a:t>
            </a:r>
            <a:endParaRPr/>
          </a:p>
        </p:txBody>
      </p:sp>
      <p:pic>
        <p:nvPicPr>
          <p:cNvPr descr="Poznan University of Technology International Relations Office | Poznan" id="293" name="Google Shape;293;p12"/>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294" name="Google Shape;294;p12"/>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295" name="Google Shape;295;p12"/>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pic>
        <p:nvPicPr>
          <p:cNvPr id="296" name="Google Shape;296;p12"/>
          <p:cNvPicPr preferRelativeResize="0"/>
          <p:nvPr/>
        </p:nvPicPr>
        <p:blipFill rotWithShape="1">
          <a:blip r:embed="rId9">
            <a:alphaModFix/>
          </a:blip>
          <a:srcRect b="0" l="0" r="0" t="0"/>
          <a:stretch/>
        </p:blipFill>
        <p:spPr>
          <a:xfrm>
            <a:off x="91586" y="2358541"/>
            <a:ext cx="11856559" cy="17016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cxnSp>
        <p:nvCxnSpPr>
          <p:cNvPr id="301" name="Google Shape;301;p13"/>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302" name="Google Shape;302;p13"/>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303" name="Google Shape;303;p13"/>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304" name="Google Shape;304;p13"/>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305" name="Google Shape;305;p13"/>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306" name="Google Shape;306;p13"/>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307" name="Google Shape;307;p13"/>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308" name="Google Shape;308;p13"/>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309" name="Google Shape;309;p13"/>
          <p:cNvSpPr txBox="1"/>
          <p:nvPr/>
        </p:nvSpPr>
        <p:spPr>
          <a:xfrm>
            <a:off x="4729674" y="1513410"/>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Results:</a:t>
            </a:r>
            <a:endParaRPr/>
          </a:p>
        </p:txBody>
      </p:sp>
      <p:pic>
        <p:nvPicPr>
          <p:cNvPr descr="Poznan University of Technology International Relations Office | Poznan" id="310" name="Google Shape;310;p13"/>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311" name="Google Shape;311;p13"/>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312" name="Google Shape;312;p13"/>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pic>
        <p:nvPicPr>
          <p:cNvPr id="313" name="Google Shape;313;p13"/>
          <p:cNvPicPr preferRelativeResize="0"/>
          <p:nvPr/>
        </p:nvPicPr>
        <p:blipFill rotWithShape="1">
          <a:blip r:embed="rId9">
            <a:alphaModFix/>
          </a:blip>
          <a:srcRect b="0" l="0" r="0" t="0"/>
          <a:stretch/>
        </p:blipFill>
        <p:spPr>
          <a:xfrm>
            <a:off x="121779" y="2320668"/>
            <a:ext cx="11713663" cy="2296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cxnSp>
        <p:nvCxnSpPr>
          <p:cNvPr id="318" name="Google Shape;318;p14"/>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319" name="Google Shape;319;p14"/>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320" name="Google Shape;320;p14"/>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321" name="Google Shape;321;p14"/>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322" name="Google Shape;322;p14"/>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323" name="Google Shape;323;p14"/>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324" name="Google Shape;324;p14"/>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325" name="Google Shape;325;p14"/>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326" name="Google Shape;326;p14"/>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327" name="Google Shape;327;p14"/>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328" name="Google Shape;328;p14"/>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Budget</a:t>
            </a:r>
            <a:endParaRPr/>
          </a:p>
        </p:txBody>
      </p:sp>
      <p:pic>
        <p:nvPicPr>
          <p:cNvPr id="329" name="Google Shape;329;p14"/>
          <p:cNvPicPr preferRelativeResize="0"/>
          <p:nvPr/>
        </p:nvPicPr>
        <p:blipFill rotWithShape="1">
          <a:blip r:embed="rId9">
            <a:alphaModFix/>
          </a:blip>
          <a:srcRect b="0" l="0" r="0" t="0"/>
          <a:stretch/>
        </p:blipFill>
        <p:spPr>
          <a:xfrm>
            <a:off x="2141117" y="1731996"/>
            <a:ext cx="8268827" cy="3318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cxnSp>
        <p:nvCxnSpPr>
          <p:cNvPr id="334" name="Google Shape;334;p15"/>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335" name="Google Shape;335;p15"/>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336" name="Google Shape;336;p15"/>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337" name="Google Shape;337;p15"/>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338" name="Google Shape;338;p15"/>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339" name="Google Shape;339;p15"/>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340" name="Google Shape;340;p15"/>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341" name="Google Shape;341;p15"/>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342" name="Google Shape;342;p15"/>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343" name="Google Shape;343;p15"/>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344" name="Google Shape;344;p15"/>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Budget – Funding Contract</a:t>
            </a:r>
            <a:endParaRPr/>
          </a:p>
        </p:txBody>
      </p:sp>
      <p:graphicFrame>
        <p:nvGraphicFramePr>
          <p:cNvPr id="345" name="Google Shape;345;p15"/>
          <p:cNvGraphicFramePr/>
          <p:nvPr/>
        </p:nvGraphicFramePr>
        <p:xfrm>
          <a:off x="5756555" y="1896345"/>
          <a:ext cx="3000000" cy="3000000"/>
        </p:xfrm>
        <a:graphic>
          <a:graphicData uri="http://schemas.openxmlformats.org/drawingml/2006/table">
            <a:tbl>
              <a:tblPr bandRow="1" firstCol="1" firstRow="1">
                <a:noFill/>
                <a:tableStyleId>{04B0FB58-29AA-4DA4-9B63-01872FD976FF}</a:tableStyleId>
              </a:tblPr>
              <a:tblGrid>
                <a:gridCol w="1484000"/>
                <a:gridCol w="1484000"/>
                <a:gridCol w="1484625"/>
                <a:gridCol w="1484625"/>
              </a:tblGrid>
              <a:tr h="240675">
                <a:tc gridSpan="2">
                  <a:txBody>
                    <a:bodyPr/>
                    <a:lstStyle/>
                    <a:p>
                      <a:pPr indent="0" lvl="0" marL="0" marR="0" rtl="0" algn="l">
                        <a:spcBef>
                          <a:spcPts val="0"/>
                        </a:spcBef>
                        <a:spcAft>
                          <a:spcPts val="0"/>
                        </a:spcAft>
                        <a:buNone/>
                      </a:pPr>
                      <a:r>
                        <a:rPr lang="en-US" sz="1000" u="none" cap="none" strike="noStrike"/>
                        <a:t>REPORT</a:t>
                      </a:r>
                      <a:endParaRPr sz="1100" u="none" cap="none" strike="noStrike">
                        <a:latin typeface="Calibri"/>
                        <a:ea typeface="Calibri"/>
                        <a:cs typeface="Calibri"/>
                        <a:sym typeface="Calibri"/>
                      </a:endParaRPr>
                    </a:p>
                  </a:txBody>
                  <a:tcPr marT="0" marB="0" marR="68575" marL="68575"/>
                </a:tc>
                <a:tc hMerge="1"/>
                <a:tc gridSpan="2">
                  <a:txBody>
                    <a:bodyPr/>
                    <a:lstStyle/>
                    <a:p>
                      <a:pPr indent="0" lvl="0" marL="0" marR="0" rtl="0" algn="l">
                        <a:spcBef>
                          <a:spcPts val="0"/>
                        </a:spcBef>
                        <a:spcAft>
                          <a:spcPts val="0"/>
                        </a:spcAft>
                        <a:buNone/>
                      </a:pPr>
                      <a:r>
                        <a:rPr lang="en-US" sz="1000" u="none" cap="none" strike="noStrike"/>
                        <a:t>PAYMENT</a:t>
                      </a:r>
                      <a:endParaRPr sz="1100" u="none" cap="none" strike="noStrike">
                        <a:latin typeface="Calibri"/>
                        <a:ea typeface="Calibri"/>
                        <a:cs typeface="Calibri"/>
                        <a:sym typeface="Calibri"/>
                      </a:endParaRPr>
                    </a:p>
                  </a:txBody>
                  <a:tcPr marT="0" marB="0" marR="68575" marL="68575"/>
                </a:tc>
                <a:tc hMerge="1"/>
              </a:tr>
              <a:tr h="962675">
                <a:tc gridSpan="2">
                  <a:txBody>
                    <a:bodyPr/>
                    <a:lstStyle/>
                    <a:p>
                      <a:pPr indent="0" lvl="0" marL="0" marR="0" rtl="0" algn="l">
                        <a:spcBef>
                          <a:spcPts val="0"/>
                        </a:spcBef>
                        <a:spcAft>
                          <a:spcPts val="0"/>
                        </a:spcAft>
                        <a:buNone/>
                      </a:pPr>
                      <a:r>
                        <a:rPr lang="en-US" sz="1000" u="none" cap="none" strike="noStrike"/>
                        <a:t>PRE-FUNDING</a:t>
                      </a:r>
                      <a:endParaRPr sz="1100" u="none" cap="none" strike="noStrike">
                        <a:latin typeface="Calibri"/>
                        <a:ea typeface="Calibri"/>
                        <a:cs typeface="Calibri"/>
                        <a:sym typeface="Calibri"/>
                      </a:endParaRPr>
                    </a:p>
                  </a:txBody>
                  <a:tcPr marT="0" marB="0" marR="68575" marL="68575"/>
                </a:tc>
                <a:tc hMerge="1"/>
                <a:tc gridSpan="2">
                  <a:txBody>
                    <a:bodyPr/>
                    <a:lstStyle/>
                    <a:p>
                      <a:pPr indent="0" lvl="0" marL="0" marR="0" rtl="0" algn="l">
                        <a:spcBef>
                          <a:spcPts val="0"/>
                        </a:spcBef>
                        <a:spcAft>
                          <a:spcPts val="0"/>
                        </a:spcAft>
                        <a:buNone/>
                      </a:pPr>
                      <a:r>
                        <a:rPr lang="en-US" sz="1000" u="none" cap="none" strike="noStrike"/>
                        <a:t>30 days from</a:t>
                      </a:r>
                      <a:endParaRPr sz="1100" u="none" cap="none" strike="noStrike"/>
                    </a:p>
                    <a:p>
                      <a:pPr indent="0" lvl="0" marL="0" marR="0" rtl="0" algn="l">
                        <a:spcBef>
                          <a:spcPts val="0"/>
                        </a:spcBef>
                        <a:spcAft>
                          <a:spcPts val="0"/>
                        </a:spcAft>
                        <a:buNone/>
                      </a:pPr>
                      <a:r>
                        <a:rPr lang="en-US" sz="1000" u="none" cap="none" strike="noStrike"/>
                        <a:t>entry into</a:t>
                      </a:r>
                      <a:endParaRPr sz="1100" u="none" cap="none" strike="noStrike"/>
                    </a:p>
                    <a:p>
                      <a:pPr indent="0" lvl="0" marL="0" marR="0" rtl="0" algn="l">
                        <a:spcBef>
                          <a:spcPts val="0"/>
                        </a:spcBef>
                        <a:spcAft>
                          <a:spcPts val="0"/>
                        </a:spcAft>
                        <a:buNone/>
                      </a:pPr>
                      <a:r>
                        <a:rPr lang="en-US" sz="1000" u="none" cap="none" strike="noStrike"/>
                        <a:t>force a</a:t>
                      </a:r>
                      <a:endParaRPr sz="1100" u="none" cap="none" strike="noStrike"/>
                    </a:p>
                    <a:p>
                      <a:pPr indent="0" lvl="0" marL="0" marR="0" rtl="0" algn="l">
                        <a:spcBef>
                          <a:spcPts val="0"/>
                        </a:spcBef>
                        <a:spcAft>
                          <a:spcPts val="0"/>
                        </a:spcAft>
                        <a:buNone/>
                      </a:pPr>
                      <a:r>
                        <a:rPr lang="en-US" sz="1000" u="none" cap="none" strike="noStrike"/>
                        <a:t>CONTRACT</a:t>
                      </a:r>
                      <a:endParaRPr sz="1100" u="none" cap="none" strike="noStrike">
                        <a:latin typeface="Calibri"/>
                        <a:ea typeface="Calibri"/>
                        <a:cs typeface="Calibri"/>
                        <a:sym typeface="Calibri"/>
                      </a:endParaRPr>
                    </a:p>
                  </a:txBody>
                  <a:tcPr marT="0" marB="0" marR="68575" marL="68575"/>
                </a:tc>
                <a:tc hMerge="1"/>
              </a:tr>
              <a:tr h="722000">
                <a:tc>
                  <a:txBody>
                    <a:bodyPr/>
                    <a:lstStyle/>
                    <a:p>
                      <a:pPr indent="0" lvl="0" marL="0" marR="0" rtl="0" algn="l">
                        <a:spcBef>
                          <a:spcPts val="0"/>
                        </a:spcBef>
                        <a:spcAft>
                          <a:spcPts val="0"/>
                        </a:spcAft>
                        <a:buNone/>
                      </a:pPr>
                      <a:r>
                        <a:rPr lang="en-US" sz="1000" u="none" cap="none" strike="noStrike"/>
                        <a:t>1</a:t>
                      </a:r>
                      <a:endParaRPr sz="11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000" u="none" cap="none" strike="noStrike"/>
                        <a:t>15/11/2023-14/05/2024</a:t>
                      </a:r>
                      <a:endParaRPr sz="11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000" u="none" cap="none" strike="noStrike"/>
                        <a:t>INTERMEDIARY REPORT</a:t>
                      </a:r>
                      <a:endParaRPr sz="11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000" u="none" cap="none" strike="noStrike"/>
                        <a:t>60 days of at the conclusion the period of Report</a:t>
                      </a:r>
                      <a:endParaRPr sz="1100" u="none" cap="none" strike="noStrike">
                        <a:latin typeface="Calibri"/>
                        <a:ea typeface="Calibri"/>
                        <a:cs typeface="Calibri"/>
                        <a:sym typeface="Calibri"/>
                      </a:endParaRPr>
                    </a:p>
                  </a:txBody>
                  <a:tcPr marT="0" marB="0" marR="68575" marL="68575"/>
                </a:tc>
              </a:tr>
              <a:tr h="1203325">
                <a:tc>
                  <a:txBody>
                    <a:bodyPr/>
                    <a:lstStyle/>
                    <a:p>
                      <a:pPr indent="0" lvl="0" marL="0" marR="0" rtl="0" algn="l">
                        <a:spcBef>
                          <a:spcPts val="0"/>
                        </a:spcBef>
                        <a:spcAft>
                          <a:spcPts val="0"/>
                        </a:spcAft>
                        <a:buNone/>
                      </a:pPr>
                      <a:r>
                        <a:rPr lang="en-US" sz="1000" u="none" cap="none" strike="noStrike"/>
                        <a:t>2</a:t>
                      </a:r>
                      <a:endParaRPr sz="11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000" u="none" cap="none" strike="noStrike"/>
                        <a:t>15/11/2023-14/11/2024</a:t>
                      </a:r>
                      <a:endParaRPr sz="11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000" u="none" cap="none" strike="noStrike"/>
                        <a:t>FINAL REPORT</a:t>
                      </a:r>
                      <a:endParaRPr sz="11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000" u="none" cap="none" strike="noStrike"/>
                        <a:t>60 days of at the conclusion the period of Report. Final payment. </a:t>
                      </a:r>
                      <a:br>
                        <a:rPr lang="en-US" sz="1000" u="none" cap="none" strike="noStrike"/>
                      </a:br>
                      <a:r>
                        <a:rPr lang="en-US" sz="1000" u="none" cap="none" strike="noStrike"/>
                        <a:t>60 days from receipt the final report</a:t>
                      </a:r>
                      <a:endParaRPr sz="1100" u="none" cap="none" strike="noStrike">
                        <a:latin typeface="Calibri"/>
                        <a:ea typeface="Calibri"/>
                        <a:cs typeface="Calibri"/>
                        <a:sym typeface="Calibri"/>
                      </a:endParaRPr>
                    </a:p>
                  </a:txBody>
                  <a:tcPr marT="0" marB="0" marR="68575" marL="68575"/>
                </a:tc>
              </a:tr>
            </a:tbl>
          </a:graphicData>
        </a:graphic>
      </p:graphicFrame>
      <p:graphicFrame>
        <p:nvGraphicFramePr>
          <p:cNvPr id="346" name="Google Shape;346;p15"/>
          <p:cNvGraphicFramePr/>
          <p:nvPr/>
        </p:nvGraphicFramePr>
        <p:xfrm>
          <a:off x="158749" y="2493555"/>
          <a:ext cx="3000000" cy="3000000"/>
        </p:xfrm>
        <a:graphic>
          <a:graphicData uri="http://schemas.openxmlformats.org/drawingml/2006/table">
            <a:tbl>
              <a:tblPr bandRow="1" firstCol="1" firstRow="1">
                <a:noFill/>
                <a:tableStyleId>{04B0FB58-29AA-4DA4-9B63-01872FD976FF}</a:tableStyleId>
              </a:tblPr>
              <a:tblGrid>
                <a:gridCol w="1733575"/>
                <a:gridCol w="1734125"/>
                <a:gridCol w="1734125"/>
              </a:tblGrid>
              <a:tr h="359100">
                <a:tc gridSpan="2">
                  <a:txBody>
                    <a:bodyPr/>
                    <a:lstStyle/>
                    <a:p>
                      <a:pPr indent="0" lvl="0" marL="0" marR="0" rtl="0" algn="l">
                        <a:spcBef>
                          <a:spcPts val="0"/>
                        </a:spcBef>
                        <a:spcAft>
                          <a:spcPts val="0"/>
                        </a:spcAft>
                        <a:buNone/>
                      </a:pPr>
                      <a:r>
                        <a:rPr lang="en-US" sz="1200" u="none" cap="none" strike="noStrike"/>
                        <a:t>Pre-financing payments</a:t>
                      </a:r>
                      <a:endParaRPr sz="1100" u="none" cap="none" strike="noStrike">
                        <a:latin typeface="Calibri"/>
                        <a:ea typeface="Calibri"/>
                        <a:cs typeface="Calibri"/>
                        <a:sym typeface="Calibri"/>
                      </a:endParaRPr>
                    </a:p>
                  </a:txBody>
                  <a:tcPr marT="0" marB="0" marR="68575" marL="68575"/>
                </a:tc>
                <a:tc hMerge="1"/>
                <a:tc>
                  <a:txBody>
                    <a:bodyPr/>
                    <a:lstStyle/>
                    <a:p>
                      <a:pPr indent="0" lvl="0" marL="0" marR="0" rtl="0" algn="l">
                        <a:spcBef>
                          <a:spcPts val="0"/>
                        </a:spcBef>
                        <a:spcAft>
                          <a:spcPts val="0"/>
                        </a:spcAft>
                        <a:buNone/>
                      </a:pPr>
                      <a:r>
                        <a:rPr lang="en-US" sz="1200" u="none" cap="none" strike="noStrike"/>
                        <a:t>guarantees</a:t>
                      </a:r>
                      <a:endParaRPr sz="1100" u="none" cap="none" strike="noStrike">
                        <a:latin typeface="Calibri"/>
                        <a:ea typeface="Calibri"/>
                        <a:cs typeface="Calibri"/>
                        <a:sym typeface="Calibri"/>
                      </a:endParaRPr>
                    </a:p>
                  </a:txBody>
                  <a:tcPr marT="0" marB="0" marR="68575" marL="68575"/>
                </a:tc>
              </a:tr>
              <a:tr h="1316675">
                <a:tc>
                  <a:txBody>
                    <a:bodyPr/>
                    <a:lstStyle/>
                    <a:p>
                      <a:pPr indent="0" lvl="0" marL="0" marR="0" rtl="0" algn="l">
                        <a:spcBef>
                          <a:spcPts val="0"/>
                        </a:spcBef>
                        <a:spcAft>
                          <a:spcPts val="0"/>
                        </a:spcAft>
                        <a:buNone/>
                      </a:pPr>
                      <a:r>
                        <a:rPr lang="en-US" sz="1100" u="none" cap="none" strike="noStrike"/>
                        <a:t>Pre-financing 1</a:t>
                      </a:r>
                      <a:endParaRPr sz="11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100" u="none" cap="none" strike="noStrike"/>
                        <a:t>96,000.00 euro (reprezentând 80% din cuantumul maxim al grantului acordat)</a:t>
                      </a:r>
                      <a:endParaRPr sz="1100" u="none" cap="none" strike="noStrike">
                        <a:latin typeface="Calibri"/>
                        <a:ea typeface="Calibri"/>
                        <a:cs typeface="Calibri"/>
                        <a:sym typeface="Calibri"/>
                      </a:endParaRPr>
                    </a:p>
                  </a:txBody>
                  <a:tcPr marT="0" marB="0" marR="68575" marL="68575"/>
                </a:tc>
                <a:tc>
                  <a:txBody>
                    <a:bodyPr/>
                    <a:lstStyle/>
                    <a:p>
                      <a:pPr indent="0" lvl="0" marL="0" marR="0" rtl="0" algn="l">
                        <a:spcBef>
                          <a:spcPts val="0"/>
                        </a:spcBef>
                        <a:spcAft>
                          <a:spcPts val="0"/>
                        </a:spcAft>
                        <a:buNone/>
                      </a:pPr>
                      <a:r>
                        <a:rPr lang="en-US" sz="1100" u="none" cap="none" strike="noStrike"/>
                        <a:t>N/A</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cxnSp>
        <p:nvCxnSpPr>
          <p:cNvPr id="351" name="Google Shape;351;p16"/>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352" name="Google Shape;352;p16"/>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353" name="Google Shape;353;p16"/>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354" name="Google Shape;354;p16"/>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355" name="Google Shape;355;p16"/>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356" name="Google Shape;356;p16"/>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357" name="Google Shape;357;p16"/>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358" name="Google Shape;358;p16"/>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359" name="Google Shape;359;p16"/>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360" name="Google Shape;360;p16"/>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361" name="Google Shape;361;p16"/>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362" name="Google Shape;362;p16"/>
          <p:cNvPicPr preferRelativeResize="0"/>
          <p:nvPr/>
        </p:nvPicPr>
        <p:blipFill rotWithShape="1">
          <a:blip r:embed="rId9">
            <a:alphaModFix/>
          </a:blip>
          <a:srcRect b="0" l="0" r="0" t="0"/>
          <a:stretch/>
        </p:blipFill>
        <p:spPr>
          <a:xfrm>
            <a:off x="22216" y="1877924"/>
            <a:ext cx="5619417" cy="2442406"/>
          </a:xfrm>
          <a:prstGeom prst="rect">
            <a:avLst/>
          </a:prstGeom>
          <a:noFill/>
          <a:ln>
            <a:noFill/>
          </a:ln>
        </p:spPr>
      </p:pic>
      <p:sp>
        <p:nvSpPr>
          <p:cNvPr id="363" name="Google Shape;363;p16"/>
          <p:cNvSpPr txBox="1"/>
          <p:nvPr/>
        </p:nvSpPr>
        <p:spPr>
          <a:xfrm>
            <a:off x="5788403" y="1258638"/>
            <a:ext cx="6159741"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02124"/>
                </a:solidFill>
                <a:latin typeface="Times New Roman"/>
                <a:ea typeface="Times New Roman"/>
                <a:cs typeface="Times New Roman"/>
                <a:sym typeface="Times New Roman"/>
              </a:rPr>
              <a:t>Standard deadlines after project completion:</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rgbClr val="202124"/>
                </a:solidFill>
                <a:latin typeface="Times New Roman"/>
                <a:ea typeface="Times New Roman"/>
                <a:cs typeface="Times New Roman"/>
                <a:sym typeface="Times New Roman"/>
              </a:rPr>
              <a:t>Confidentiality: 5 years after final payment.</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rgbClr val="202124"/>
                </a:solidFill>
                <a:latin typeface="Times New Roman"/>
                <a:ea typeface="Times New Roman"/>
                <a:cs typeface="Times New Roman"/>
                <a:sym typeface="Times New Roman"/>
              </a:rPr>
              <a:t>Retention of records: 5 years (or 3 years for grants not exceeding €60,000) after</a:t>
            </a:r>
            <a:r>
              <a:rPr lang="en-US" sz="1600">
                <a:solidFill>
                  <a:schemeClr val="dk1"/>
                </a:solidFill>
                <a:latin typeface="Times New Roman"/>
                <a:ea typeface="Times New Roman"/>
                <a:cs typeface="Times New Roman"/>
                <a:sym typeface="Times New Roman"/>
              </a:rPr>
              <a:t> f</a:t>
            </a:r>
            <a:r>
              <a:rPr lang="en-US" sz="1600">
                <a:solidFill>
                  <a:srgbClr val="202124"/>
                </a:solidFill>
                <a:latin typeface="Times New Roman"/>
                <a:ea typeface="Times New Roman"/>
                <a:cs typeface="Times New Roman"/>
                <a:sym typeface="Times New Roman"/>
              </a:rPr>
              <a:t>inal payment.</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rgbClr val="202124"/>
                </a:solidFill>
                <a:latin typeface="Times New Roman"/>
                <a:ea typeface="Times New Roman"/>
                <a:cs typeface="Times New Roman"/>
                <a:sym typeface="Times New Roman"/>
              </a:rPr>
              <a:t>Reviews: up to 5 years (or 3 years for grants not exceeding €60,000) after the final payment.</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rgbClr val="202124"/>
                </a:solidFill>
                <a:latin typeface="Times New Roman"/>
                <a:ea typeface="Times New Roman"/>
                <a:cs typeface="Times New Roman"/>
                <a:sym typeface="Times New Roman"/>
              </a:rPr>
              <a:t>Audits*: up to 5 years (or 3 years for grants not exceeding 60,000 euros) after the final payment.</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rgbClr val="202124"/>
                </a:solidFill>
                <a:latin typeface="Times New Roman"/>
                <a:ea typeface="Times New Roman"/>
                <a:cs typeface="Times New Roman"/>
                <a:sym typeface="Times New Roman"/>
              </a:rPr>
              <a:t>* The right of the NA to establish the existence of an irregularity and to establish the budget debt, according to the legislation applicable national laws in question, are prescribed within 5 years from January 1 of the year following the closing date of the program, officially communicated by the European Commission via issuing the final closing statement, unless the European Union rules foresee a longer term.</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cxnSp>
        <p:nvCxnSpPr>
          <p:cNvPr id="368" name="Google Shape;368;p17"/>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369" name="Google Shape;369;p17"/>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370" name="Google Shape;370;p17"/>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371" name="Google Shape;371;p17"/>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372" name="Google Shape;372;p17"/>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373" name="Google Shape;373;p17"/>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374" name="Google Shape;374;p17"/>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375" name="Google Shape;375;p17"/>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376" name="Google Shape;376;p17"/>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377" name="Google Shape;377;p17"/>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378" name="Google Shape;378;p17"/>
          <p:cNvSpPr txBox="1"/>
          <p:nvPr/>
        </p:nvSpPr>
        <p:spPr>
          <a:xfrm>
            <a:off x="4816702" y="1053366"/>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sp>
        <p:nvSpPr>
          <p:cNvPr id="379" name="Google Shape;379;p17"/>
          <p:cNvSpPr txBox="1"/>
          <p:nvPr/>
        </p:nvSpPr>
        <p:spPr>
          <a:xfrm>
            <a:off x="243855" y="1121077"/>
            <a:ext cx="1187823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ARTICLE 2 — DEFINITIONS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 this contract, the following terms will be interpreted as follows: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 Action — The project that is funded by this contract.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(b) Grant — Funding awarded under this contract.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(c) Participating Entities — Entities participating in the project as beneficiaries, entities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affiliates, associated partners, third-party contributors, subcontractors or recipients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of financial support for third parties.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(d) Participants in Erasmus+ project activities — Erasmus+ participants are those persons fully involved in a project and who may receive part of the grant European Union to cover their participation costs (especially transport and stay).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(e) Beneficiaries (BEN) — Signatories of this contract (either directly or through a form</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of adhesion).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(f) Associated Partners (PAs) — Entities participating in the project but not entitled to receive</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funding from the project budget.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(g) Procurement — Contracts for the procurement of goods, works, or services that are necessary for carrying out the project (for example: equipment, supplies and office supplies), but which do not are part of the project activities (see Annex 1).</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(h) Subcontracting — Contracts for the purchase of goods, works or services that are part of</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project activities (see Annex 1).</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 Contributions in kind — Contributions in kind within the meaning of Article 2 paragraph (36) of EU Financial Regulation 2018/1046, namely non-financial resources made available free of charge to the beneficiary by third parties.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(j) Fraud — Fraud within the meaning of Article 3 of Directive (EU) 2017/13712</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and of Article 1 of Convention on the protection of the financial interests of the European Communities, drawn up on based on the Council Act of 26 July 19953, as well as any other deliberate deception or with criminal character intended to obtain a financial or personal gain.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(k) Irregularities — Any type of violation (regulatory or contractual) that could</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had an impact on the financial interests of the EU, including infringements within the meaning of Article 1 paragraph (2) of Regulation (EU) no. 2988/954.</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(l) Serious Professional Misconduct — Any type of unacceptable or inappropriate behavior in</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the exercise of a profession, especially of employees, including serious professional misconduct in the meaning Article 136 paragraph (1), letter (c) of the EU Financial Regulation 2018/1046.</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cxnSp>
        <p:nvCxnSpPr>
          <p:cNvPr id="384" name="Google Shape;384;p18"/>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385" name="Google Shape;385;p18"/>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386" name="Google Shape;386;p18"/>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387" name="Google Shape;387;p18"/>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388" name="Google Shape;388;p18"/>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389" name="Google Shape;389;p18"/>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390" name="Google Shape;390;p18"/>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391" name="Google Shape;391;p18"/>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392" name="Google Shape;392;p18"/>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393" name="Google Shape;393;p18"/>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394" name="Google Shape;394;p18"/>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395" name="Google Shape;395;p18"/>
          <p:cNvPicPr preferRelativeResize="0"/>
          <p:nvPr/>
        </p:nvPicPr>
        <p:blipFill rotWithShape="1">
          <a:blip r:embed="rId9">
            <a:alphaModFix/>
          </a:blip>
          <a:srcRect b="0" l="0" r="0" t="0"/>
          <a:stretch/>
        </p:blipFill>
        <p:spPr>
          <a:xfrm>
            <a:off x="144150" y="2024207"/>
            <a:ext cx="5149303" cy="1444601"/>
          </a:xfrm>
          <a:prstGeom prst="rect">
            <a:avLst/>
          </a:prstGeom>
          <a:noFill/>
          <a:ln>
            <a:noFill/>
          </a:ln>
        </p:spPr>
      </p:pic>
      <p:sp>
        <p:nvSpPr>
          <p:cNvPr id="396" name="Google Shape;396;p18"/>
          <p:cNvSpPr txBox="1"/>
          <p:nvPr/>
        </p:nvSpPr>
        <p:spPr>
          <a:xfrm>
            <a:off x="5687735" y="1258638"/>
            <a:ext cx="583873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02124"/>
                </a:solidFill>
                <a:latin typeface="Times New Roman"/>
                <a:ea typeface="Times New Roman"/>
                <a:cs typeface="Times New Roman"/>
                <a:sym typeface="Times New Roman"/>
              </a:rPr>
              <a:t>5.5 Budget flexibility</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Budgetary flexibility does not apply; the changes made to the estimated budget (breakdown of the amount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lump sum) always requires the conclusion of an additional act (see Article 39).</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The amendments by additional act that aim at budget transfers between work packages are</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possible only if:</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 the work packages concerned are not yet completed (and included in a financial statement); and</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 the transfers are justified by the implementation of the action from a technical point of view.</a:t>
            </a:r>
            <a:endParaRPr sz="16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cxnSp>
        <p:nvCxnSpPr>
          <p:cNvPr id="401" name="Google Shape;401;p19"/>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402" name="Google Shape;402;p19"/>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403" name="Google Shape;403;p19"/>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404" name="Google Shape;404;p19"/>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405" name="Google Shape;405;p19"/>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406" name="Google Shape;406;p19"/>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407" name="Google Shape;407;p19"/>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408" name="Google Shape;408;p19"/>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409" name="Google Shape;409;p19"/>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410" name="Google Shape;410;p19"/>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411" name="Google Shape;411;p19"/>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412" name="Google Shape;412;p19"/>
          <p:cNvPicPr preferRelativeResize="0"/>
          <p:nvPr/>
        </p:nvPicPr>
        <p:blipFill rotWithShape="1">
          <a:blip r:embed="rId9">
            <a:alphaModFix/>
          </a:blip>
          <a:srcRect b="0" l="0" r="0" t="0"/>
          <a:stretch/>
        </p:blipFill>
        <p:spPr>
          <a:xfrm>
            <a:off x="121779" y="1626088"/>
            <a:ext cx="5069433" cy="3264694"/>
          </a:xfrm>
          <a:prstGeom prst="rect">
            <a:avLst/>
          </a:prstGeom>
          <a:noFill/>
          <a:ln>
            <a:noFill/>
          </a:ln>
        </p:spPr>
      </p:pic>
      <p:sp>
        <p:nvSpPr>
          <p:cNvPr id="413" name="Google Shape;413;p19"/>
          <p:cNvSpPr txBox="1"/>
          <p:nvPr/>
        </p:nvSpPr>
        <p:spPr>
          <a:xfrm>
            <a:off x="4964186" y="1287588"/>
            <a:ext cx="6948906"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CHAPTER 4 — PROJECT IMPLEMENTATION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SECTION 1 — CONSORTIUM: BENEFICIARIES, AFFILIATED ENTITIES AND OTHERS PARTICIPATING ENTITIES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ARTICLE 7 — BENEFICIARIES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(1) Beneficiaries, as signatories of the contract, are fully responsible towards the NA for the implementation of the contract and for compliance with all their obligations.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(2) They must implement the contract as best as possible, in good faith and in compliance with all obligations, terms and conditions set forth herein.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(3) Beneficiaries must have the appropriate resources to implement the project and must implement the project on its own responsibility and in accordance with Article 11. In if it is based on affiliated entities or other participating entities (see Articles 8 and 9), the beneficiaries are the only ones liable to the NA and the other beneficiaries.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(4) They are jointly responsible for implementing the project from a technical point of view. If</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 which one of the beneficiaries does not implement the part of the project that falls to him, the others beneficiaries must ensure that this part is implemented by someone else (without having</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the right to an increase in the maximum amount of the grant and subject to an amendment by act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additional; see Article 39). The financial responsibility of each beneficiary in the case recoveries is regulated by Article 22.</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(5) Beneficiaries (and their project) must remain eligible under the EU program which finance the grant for the entire duration of the project. Lump sum grants are eligible only as long as the beneficiary and the project are eligible.</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cxnSp>
        <p:nvCxnSpPr>
          <p:cNvPr id="109" name="Google Shape;109;p2"/>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110" name="Google Shape;110;p2"/>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111" name="Google Shape;111;p2"/>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112" name="Google Shape;112;p2"/>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113" name="Google Shape;113;p2"/>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i="0" lang="en-US" sz="1400" u="none" cap="none" strike="noStrike">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i="0" lang="en-US" sz="1600" u="none" cap="none" strike="noStrike">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b="0" i="1" lang="en-US" sz="1200" u="none" cap="none" strike="noStrike">
                <a:solidFill>
                  <a:srgbClr val="1D2228"/>
                </a:solidFill>
                <a:latin typeface="Times New Roman"/>
                <a:ea typeface="Times New Roman"/>
                <a:cs typeface="Times New Roman"/>
                <a:sym typeface="Times New Roman"/>
              </a:rPr>
              <a:t>European Network for Additive Manufacturing in Industrial Design for Ukrainian Context</a:t>
            </a:r>
            <a:endParaRPr b="0" i="1" sz="1200" u="none" cap="none" strike="noStrike">
              <a:solidFill>
                <a:schemeClr val="dk1"/>
              </a:solidFill>
              <a:latin typeface="Calibri"/>
              <a:ea typeface="Calibri"/>
              <a:cs typeface="Calibri"/>
              <a:sym typeface="Calibri"/>
            </a:endParaRPr>
          </a:p>
        </p:txBody>
      </p:sp>
      <p:pic>
        <p:nvPicPr>
          <p:cNvPr descr="Poznan University of Technology International Relations Office | Poznan" id="114" name="Google Shape;114;p2"/>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115" name="Google Shape;115;p2"/>
          <p:cNvPicPr preferRelativeResize="0"/>
          <p:nvPr/>
        </p:nvPicPr>
        <p:blipFill rotWithShape="1">
          <a:blip r:embed="rId5">
            <a:alphaModFix/>
          </a:blip>
          <a:srcRect b="0" l="0" r="0" t="0"/>
          <a:stretch/>
        </p:blipFill>
        <p:spPr>
          <a:xfrm>
            <a:off x="2470309" y="5841183"/>
            <a:ext cx="1000879" cy="916771"/>
          </a:xfrm>
          <a:prstGeom prst="rect">
            <a:avLst/>
          </a:prstGeom>
          <a:noFill/>
          <a:ln>
            <a:noFill/>
          </a:ln>
        </p:spPr>
      </p:pic>
      <p:pic>
        <p:nvPicPr>
          <p:cNvPr id="116" name="Google Shape;116;p2"/>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117" name="Google Shape;117;p2"/>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118" name="Google Shape;118;p2"/>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pic>
        <p:nvPicPr>
          <p:cNvPr descr="A picture containing building, table, sitting, large&#10;&#10;Description automatically generated" id="119" name="Google Shape;119;p2"/>
          <p:cNvPicPr preferRelativeResize="0"/>
          <p:nvPr/>
        </p:nvPicPr>
        <p:blipFill rotWithShape="1">
          <a:blip r:embed="rId9">
            <a:alphaModFix/>
          </a:blip>
          <a:srcRect b="0" l="0" r="0" t="3234"/>
          <a:stretch/>
        </p:blipFill>
        <p:spPr>
          <a:xfrm>
            <a:off x="208714" y="1317898"/>
            <a:ext cx="5118739" cy="3905291"/>
          </a:xfrm>
          <a:prstGeom prst="rect">
            <a:avLst/>
          </a:prstGeom>
          <a:noFill/>
          <a:ln>
            <a:noFill/>
          </a:ln>
        </p:spPr>
      </p:pic>
      <p:sp>
        <p:nvSpPr>
          <p:cNvPr id="120" name="Google Shape;120;p2"/>
          <p:cNvSpPr txBox="1"/>
          <p:nvPr>
            <p:ph idx="1" type="body"/>
          </p:nvPr>
        </p:nvSpPr>
        <p:spPr>
          <a:xfrm>
            <a:off x="5861779" y="1624727"/>
            <a:ext cx="6243859"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2060"/>
              </a:buClr>
              <a:buSzPts val="1800"/>
              <a:buNone/>
            </a:pPr>
            <a:r>
              <a:rPr b="0" i="0" lang="en-US" sz="1800">
                <a:solidFill>
                  <a:srgbClr val="002060"/>
                </a:solidFill>
                <a:latin typeface="Times New Roman"/>
                <a:ea typeface="Times New Roman"/>
                <a:cs typeface="Times New Roman"/>
                <a:sym typeface="Times New Roman"/>
              </a:rPr>
              <a:t>National University of Science and Technology POLITEHNICA Bucharest (UNSTPB) is the oldest and most prestigious engineer school in Romania. </a:t>
            </a:r>
            <a:endParaRPr b="0" i="0" sz="1800">
              <a:solidFill>
                <a:srgbClr val="00206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002060"/>
              </a:buClr>
              <a:buSzPts val="1800"/>
              <a:buNone/>
            </a:pPr>
            <a:r>
              <a:rPr b="0" i="0" lang="en-US" sz="1800">
                <a:solidFill>
                  <a:srgbClr val="002060"/>
                </a:solidFill>
                <a:latin typeface="Times New Roman"/>
                <a:ea typeface="Times New Roman"/>
                <a:cs typeface="Times New Roman"/>
                <a:sym typeface="Times New Roman"/>
              </a:rPr>
              <a:t>At present the University </a:t>
            </a:r>
            <a:r>
              <a:rPr b="1" i="0" lang="en-US" sz="1800">
                <a:solidFill>
                  <a:srgbClr val="002060"/>
                </a:solidFill>
                <a:latin typeface="Times New Roman"/>
                <a:ea typeface="Times New Roman"/>
                <a:cs typeface="Times New Roman"/>
                <a:sym typeface="Times New Roman"/>
              </a:rPr>
              <a:t>POLITEHNICA</a:t>
            </a:r>
            <a:r>
              <a:rPr b="0" i="0" lang="en-US" sz="1800">
                <a:solidFill>
                  <a:srgbClr val="002060"/>
                </a:solidFill>
                <a:latin typeface="Times New Roman"/>
                <a:ea typeface="Times New Roman"/>
                <a:cs typeface="Times New Roman"/>
                <a:sym typeface="Times New Roman"/>
              </a:rPr>
              <a:t> of Bucharest is formed by 15 different faculties.</a:t>
            </a:r>
            <a:endParaRPr/>
          </a:p>
          <a:p>
            <a:pPr indent="0" lvl="0" marL="0" rtl="0" algn="l">
              <a:lnSpc>
                <a:spcPct val="90000"/>
              </a:lnSpc>
              <a:spcBef>
                <a:spcPts val="1000"/>
              </a:spcBef>
              <a:spcAft>
                <a:spcPts val="0"/>
              </a:spcAft>
              <a:buClr>
                <a:srgbClr val="002060"/>
              </a:buClr>
              <a:buSzPts val="1800"/>
              <a:buNone/>
            </a:pPr>
            <a:r>
              <a:rPr lang="en-US" sz="1800">
                <a:solidFill>
                  <a:srgbClr val="002060"/>
                </a:solidFill>
                <a:latin typeface="Times New Roman"/>
                <a:ea typeface="Times New Roman"/>
                <a:cs typeface="Times New Roman"/>
                <a:sym typeface="Times New Roman"/>
              </a:rPr>
              <a:t>Most faculties are equipped with 3d printers that used FDM, DLP and SLA technologies.</a:t>
            </a:r>
            <a:endParaRPr/>
          </a:p>
          <a:p>
            <a:pPr indent="0" lvl="0" marL="0" rtl="0" algn="l">
              <a:lnSpc>
                <a:spcPct val="90000"/>
              </a:lnSpc>
              <a:spcBef>
                <a:spcPts val="1000"/>
              </a:spcBef>
              <a:spcAft>
                <a:spcPts val="0"/>
              </a:spcAft>
              <a:buClr>
                <a:srgbClr val="002060"/>
              </a:buClr>
              <a:buSzPts val="1800"/>
              <a:buNone/>
            </a:pPr>
            <a:r>
              <a:rPr lang="en-US" sz="1800">
                <a:solidFill>
                  <a:srgbClr val="002060"/>
                </a:solidFill>
                <a:latin typeface="Times New Roman"/>
                <a:ea typeface="Times New Roman"/>
                <a:cs typeface="Times New Roman"/>
                <a:sym typeface="Times New Roman"/>
              </a:rPr>
              <a:t>In the Campus research center of University POLITEHNICA of Bucharest is the best performing 3d bioprinter from Romania.</a:t>
            </a:r>
            <a:endParaRPr sz="1800">
              <a:solidFill>
                <a:srgbClr val="00206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t/>
            </a:r>
            <a:endParaRPr sz="1800">
              <a:solidFill>
                <a:srgbClr val="00206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800"/>
              <a:buNone/>
            </a:pPr>
            <a:r>
              <a:t/>
            </a:r>
            <a:endParaRPr sz="1800">
              <a:solidFill>
                <a:srgbClr val="00206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rgbClr val="002060"/>
              </a:buClr>
              <a:buSzPts val="1800"/>
              <a:buNone/>
            </a:pPr>
            <a:r>
              <a:rPr lang="en-US" sz="1800" u="sng">
                <a:solidFill>
                  <a:srgbClr val="002060"/>
                </a:solidFill>
                <a:latin typeface="Times New Roman"/>
                <a:ea typeface="Times New Roman"/>
                <a:cs typeface="Times New Roman"/>
                <a:sym typeface="Times New Roman"/>
                <a:hlinkClick r:id="rId10">
                  <a:extLst>
                    <a:ext uri="{A12FA001-AC4F-418D-AE19-62706E023703}">
                      <ahyp:hlinkClr val="tx"/>
                    </a:ext>
                  </a:extLst>
                </a:hlinkClick>
              </a:rPr>
              <a:t>www.upb.ro</a:t>
            </a:r>
            <a:endParaRPr sz="1800">
              <a:solidFill>
                <a:srgbClr val="002060"/>
              </a:solidFill>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1600"/>
              <a:buNone/>
            </a:pPr>
            <a:br>
              <a:rPr lang="en-US" sz="1600"/>
            </a:br>
            <a:endParaRPr sz="2400">
              <a:solidFill>
                <a:srgbClr val="00206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cxnSp>
        <p:nvCxnSpPr>
          <p:cNvPr id="418" name="Google Shape;418;p20"/>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419" name="Google Shape;419;p20"/>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420" name="Google Shape;420;p20"/>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421" name="Google Shape;421;p20"/>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422" name="Google Shape;422;p20"/>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423" name="Google Shape;423;p20"/>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424" name="Google Shape;424;p20"/>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425" name="Google Shape;425;p20"/>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426" name="Google Shape;426;p20"/>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427" name="Google Shape;427;p20"/>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428" name="Google Shape;428;p20"/>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429" name="Google Shape;429;p20"/>
          <p:cNvPicPr preferRelativeResize="0"/>
          <p:nvPr/>
        </p:nvPicPr>
        <p:blipFill rotWithShape="1">
          <a:blip r:embed="rId9">
            <a:alphaModFix/>
          </a:blip>
          <a:srcRect b="0" l="0" r="0" t="0"/>
          <a:stretch/>
        </p:blipFill>
        <p:spPr>
          <a:xfrm>
            <a:off x="204887" y="1662933"/>
            <a:ext cx="5793651" cy="1633940"/>
          </a:xfrm>
          <a:prstGeom prst="rect">
            <a:avLst/>
          </a:prstGeom>
          <a:noFill/>
          <a:ln>
            <a:noFill/>
          </a:ln>
        </p:spPr>
      </p:pic>
      <p:pic>
        <p:nvPicPr>
          <p:cNvPr id="430" name="Google Shape;430;p20"/>
          <p:cNvPicPr preferRelativeResize="0"/>
          <p:nvPr/>
        </p:nvPicPr>
        <p:blipFill rotWithShape="1">
          <a:blip r:embed="rId10">
            <a:alphaModFix/>
          </a:blip>
          <a:srcRect b="0" l="0" r="0" t="0"/>
          <a:stretch/>
        </p:blipFill>
        <p:spPr>
          <a:xfrm>
            <a:off x="6287677" y="1203360"/>
            <a:ext cx="4366342" cy="441316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cxnSp>
        <p:nvCxnSpPr>
          <p:cNvPr id="435" name="Google Shape;435;p21"/>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436" name="Google Shape;436;p21"/>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pic>
        <p:nvPicPr>
          <p:cNvPr id="437" name="Google Shape;437;p21"/>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438" name="Google Shape;438;p21"/>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A blue rectangle with text&#10;&#10;Description automatically generated" id="439" name="Google Shape;439;p21"/>
          <p:cNvPicPr preferRelativeResize="0"/>
          <p:nvPr/>
        </p:nvPicPr>
        <p:blipFill rotWithShape="1">
          <a:blip r:embed="rId4">
            <a:alphaModFix/>
          </a:blip>
          <a:srcRect b="0" l="0" r="0" t="0"/>
          <a:stretch/>
        </p:blipFill>
        <p:spPr>
          <a:xfrm>
            <a:off x="121779" y="221759"/>
            <a:ext cx="2980767" cy="850224"/>
          </a:xfrm>
          <a:prstGeom prst="rect">
            <a:avLst/>
          </a:prstGeom>
          <a:noFill/>
          <a:ln>
            <a:noFill/>
          </a:ln>
        </p:spPr>
      </p:pic>
      <p:sp>
        <p:nvSpPr>
          <p:cNvPr id="440" name="Google Shape;440;p21"/>
          <p:cNvSpPr txBox="1"/>
          <p:nvPr/>
        </p:nvSpPr>
        <p:spPr>
          <a:xfrm>
            <a:off x="333712" y="1124287"/>
            <a:ext cx="11524574"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(6) </a:t>
            </a:r>
            <a:r>
              <a:rPr b="1" lang="en-US" sz="1200">
                <a:solidFill>
                  <a:srgbClr val="202124"/>
                </a:solidFill>
                <a:latin typeface="Times New Roman"/>
                <a:ea typeface="Times New Roman"/>
                <a:cs typeface="Times New Roman"/>
                <a:sym typeface="Times New Roman"/>
              </a:rPr>
              <a:t>The internal roles and responsibilities</a:t>
            </a:r>
            <a:r>
              <a:rPr lang="en-US" sz="1200">
                <a:solidFill>
                  <a:srgbClr val="202124"/>
                </a:solidFill>
                <a:latin typeface="Times New Roman"/>
                <a:ea typeface="Times New Roman"/>
                <a:cs typeface="Times New Roman"/>
                <a:sym typeface="Times New Roman"/>
              </a:rPr>
              <a:t> of the beneficiaries are divided as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it follows: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 </a:t>
            </a:r>
            <a:r>
              <a:rPr b="1" lang="en-US" sz="1200">
                <a:solidFill>
                  <a:srgbClr val="202124"/>
                </a:solidFill>
                <a:latin typeface="Times New Roman"/>
                <a:ea typeface="Times New Roman"/>
                <a:cs typeface="Times New Roman"/>
                <a:sym typeface="Times New Roman"/>
              </a:rPr>
              <a:t>Each beneficiary </a:t>
            </a:r>
            <a:r>
              <a:rPr lang="en-US" sz="1200">
                <a:solidFill>
                  <a:srgbClr val="202124"/>
                </a:solidFill>
                <a:latin typeface="Times New Roman"/>
                <a:ea typeface="Times New Roman"/>
                <a:cs typeface="Times New Roman"/>
                <a:sym typeface="Times New Roman"/>
              </a:rPr>
              <a:t>must: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 </a:t>
            </a:r>
            <a:r>
              <a:rPr b="1" lang="en-US" sz="1200">
                <a:solidFill>
                  <a:srgbClr val="202124"/>
                </a:solidFill>
                <a:latin typeface="Times New Roman"/>
                <a:ea typeface="Times New Roman"/>
                <a:cs typeface="Times New Roman"/>
                <a:sym typeface="Times New Roman"/>
              </a:rPr>
              <a:t>to permanently update the information recorded in the reporting tool and</a:t>
            </a:r>
            <a:endParaRPr b="1"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management of Erasmus+ </a:t>
            </a:r>
            <a:r>
              <a:rPr lang="en-US" sz="1200">
                <a:solidFill>
                  <a:srgbClr val="202124"/>
                </a:solidFill>
                <a:latin typeface="Times New Roman"/>
                <a:ea typeface="Times New Roman"/>
                <a:cs typeface="Times New Roman"/>
                <a:sym typeface="Times New Roman"/>
              </a:rPr>
              <a:t>(see Article 19);</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(ii</a:t>
            </a:r>
            <a:r>
              <a:rPr b="1" lang="en-US" sz="1200">
                <a:solidFill>
                  <a:srgbClr val="202124"/>
                </a:solidFill>
                <a:latin typeface="Times New Roman"/>
                <a:ea typeface="Times New Roman"/>
                <a:cs typeface="Times New Roman"/>
                <a:sym typeface="Times New Roman"/>
              </a:rPr>
              <a:t>) to immediately inform the NA (and the other beneficiaries) about any event or</a:t>
            </a:r>
            <a:endParaRPr b="1"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situation that may significantly affect or delay implementation the project </a:t>
            </a:r>
            <a:r>
              <a:rPr lang="en-US" sz="1200">
                <a:solidFill>
                  <a:srgbClr val="202124"/>
                </a:solidFill>
                <a:latin typeface="Times New Roman"/>
                <a:ea typeface="Times New Roman"/>
                <a:cs typeface="Times New Roman"/>
                <a:sym typeface="Times New Roman"/>
              </a:rPr>
              <a:t>(see Article 19);</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(iii) </a:t>
            </a:r>
            <a:r>
              <a:rPr b="1" lang="en-US" sz="1200">
                <a:solidFill>
                  <a:srgbClr val="202124"/>
                </a:solidFill>
                <a:latin typeface="Times New Roman"/>
                <a:ea typeface="Times New Roman"/>
                <a:cs typeface="Times New Roman"/>
                <a:sym typeface="Times New Roman"/>
              </a:rPr>
              <a:t>present to the coordinator in time</a:t>
            </a:r>
            <a:r>
              <a:rPr lang="en-US" sz="1200">
                <a:solidFill>
                  <a:srgbClr val="202124"/>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t>
            </a:r>
            <a:r>
              <a:rPr b="1" lang="en-US" sz="1200">
                <a:solidFill>
                  <a:srgbClr val="202124"/>
                </a:solidFill>
                <a:latin typeface="Times New Roman"/>
                <a:ea typeface="Times New Roman"/>
                <a:cs typeface="Times New Roman"/>
                <a:sym typeface="Times New Roman"/>
              </a:rPr>
              <a:t>pre-financing guarantees </a:t>
            </a:r>
            <a:r>
              <a:rPr lang="en-US" sz="1200">
                <a:solidFill>
                  <a:srgbClr val="202124"/>
                </a:solidFill>
                <a:latin typeface="Times New Roman"/>
                <a:ea typeface="Times New Roman"/>
                <a:cs typeface="Times New Roman"/>
                <a:sym typeface="Times New Roman"/>
              </a:rPr>
              <a:t>(if necessary; see Article 23);</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t>
            </a:r>
            <a:r>
              <a:rPr b="1" lang="en-US" sz="1200">
                <a:solidFill>
                  <a:srgbClr val="202124"/>
                </a:solidFill>
                <a:latin typeface="Times New Roman"/>
                <a:ea typeface="Times New Roman"/>
                <a:cs typeface="Times New Roman"/>
                <a:sym typeface="Times New Roman"/>
              </a:rPr>
              <a:t>contribution to deliverables/results and technical reports </a:t>
            </a:r>
            <a:r>
              <a:rPr lang="en-US" sz="1200">
                <a:solidFill>
                  <a:srgbClr val="202124"/>
                </a:solidFill>
                <a:latin typeface="Times New Roman"/>
                <a:ea typeface="Times New Roman"/>
                <a:cs typeface="Times New Roman"/>
                <a:sym typeface="Times New Roman"/>
              </a:rPr>
              <a:t>(see Article 21);</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t>
            </a:r>
            <a:r>
              <a:rPr b="1" lang="en-US" sz="1200">
                <a:solidFill>
                  <a:srgbClr val="202124"/>
                </a:solidFill>
                <a:latin typeface="Times New Roman"/>
                <a:ea typeface="Times New Roman"/>
                <a:cs typeface="Times New Roman"/>
                <a:sym typeface="Times New Roman"/>
              </a:rPr>
              <a:t>any other documents or information requested by the NA under the contract</a:t>
            </a:r>
            <a:r>
              <a:rPr lang="en-US" sz="1200">
                <a:solidFill>
                  <a:srgbClr val="202124"/>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(b) </a:t>
            </a:r>
            <a:r>
              <a:rPr b="1" lang="en-US" sz="1200">
                <a:solidFill>
                  <a:srgbClr val="202124"/>
                </a:solidFill>
                <a:latin typeface="Times New Roman"/>
                <a:ea typeface="Times New Roman"/>
                <a:cs typeface="Times New Roman"/>
                <a:sym typeface="Times New Roman"/>
              </a:rPr>
              <a:t>The coordinator must</a:t>
            </a:r>
            <a:r>
              <a:rPr lang="en-US" sz="1200">
                <a:solidFill>
                  <a:srgbClr val="202124"/>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 </a:t>
            </a:r>
            <a:r>
              <a:rPr b="1" lang="en-US" sz="1200">
                <a:solidFill>
                  <a:srgbClr val="202124"/>
                </a:solidFill>
                <a:latin typeface="Times New Roman"/>
                <a:ea typeface="Times New Roman"/>
                <a:cs typeface="Times New Roman"/>
                <a:sym typeface="Times New Roman"/>
              </a:rPr>
              <a:t>to monitor whether the project is properly implemented </a:t>
            </a:r>
            <a:r>
              <a:rPr lang="en-US" sz="1200">
                <a:solidFill>
                  <a:srgbClr val="202124"/>
                </a:solidFill>
                <a:latin typeface="Times New Roman"/>
                <a:ea typeface="Times New Roman"/>
                <a:cs typeface="Times New Roman"/>
                <a:sym typeface="Times New Roman"/>
              </a:rPr>
              <a:t>(see</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Article 11);</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(ii</a:t>
            </a:r>
            <a:r>
              <a:rPr b="1" lang="en-US" sz="1200">
                <a:solidFill>
                  <a:srgbClr val="202124"/>
                </a:solidFill>
                <a:latin typeface="Times New Roman"/>
                <a:ea typeface="Times New Roman"/>
                <a:cs typeface="Times New Roman"/>
                <a:sym typeface="Times New Roman"/>
              </a:rPr>
              <a:t>) to act as an intermediary for all communications between the consortium and the NA,</a:t>
            </a:r>
            <a:r>
              <a:rPr b="1"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unless the contract or AN provides otherwise, in particular:</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t>
            </a:r>
            <a:r>
              <a:rPr b="1" lang="en-US" sz="1200">
                <a:solidFill>
                  <a:srgbClr val="202124"/>
                </a:solidFill>
                <a:latin typeface="Times New Roman"/>
                <a:ea typeface="Times New Roman"/>
                <a:cs typeface="Times New Roman"/>
                <a:sym typeface="Times New Roman"/>
              </a:rPr>
              <a:t>to present the pre-financing guarantees to the NA </a:t>
            </a:r>
            <a:r>
              <a:rPr lang="en-US" sz="1200">
                <a:solidFill>
                  <a:srgbClr val="202124"/>
                </a:solidFill>
                <a:latin typeface="Times New Roman"/>
                <a:ea typeface="Times New Roman"/>
                <a:cs typeface="Times New Roman"/>
                <a:sym typeface="Times New Roman"/>
              </a:rPr>
              <a:t>(if applicable);</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t>
            </a:r>
            <a:r>
              <a:rPr b="1" lang="en-US" sz="1200">
                <a:solidFill>
                  <a:srgbClr val="202124"/>
                </a:solidFill>
                <a:latin typeface="Times New Roman"/>
                <a:ea typeface="Times New Roman"/>
                <a:cs typeface="Times New Roman"/>
                <a:sym typeface="Times New Roman"/>
              </a:rPr>
              <a:t>to request and analyze any kind of documents or information requested and to check their quality and completeness before submitting them to the NA</a:t>
            </a:r>
            <a:r>
              <a:rPr lang="en-US" sz="1200">
                <a:solidFill>
                  <a:srgbClr val="202124"/>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t>
            </a:r>
            <a:r>
              <a:rPr b="1" lang="en-US" sz="1200">
                <a:solidFill>
                  <a:srgbClr val="202124"/>
                </a:solidFill>
                <a:latin typeface="Times New Roman"/>
                <a:ea typeface="Times New Roman"/>
                <a:cs typeface="Times New Roman"/>
                <a:sym typeface="Times New Roman"/>
              </a:rPr>
              <a:t>to present deliverables/results and reports to NA</a:t>
            </a:r>
            <a:r>
              <a:rPr lang="en-US" sz="1200">
                <a:solidFill>
                  <a:srgbClr val="202124"/>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 to inform NA about the payments made to the other beneficiaries </a:t>
            </a:r>
            <a:r>
              <a:rPr lang="en-US" sz="1200">
                <a:solidFill>
                  <a:srgbClr val="202124"/>
                </a:solidFill>
                <a:latin typeface="Times New Roman"/>
                <a:ea typeface="Times New Roman"/>
                <a:cs typeface="Times New Roman"/>
                <a:sym typeface="Times New Roman"/>
              </a:rPr>
              <a:t>(in relation to regarding the distribution of payments; if applicable, see Articles 22 and 32).</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(iii) </a:t>
            </a:r>
            <a:r>
              <a:rPr b="1" lang="en-US" sz="1200">
                <a:solidFill>
                  <a:srgbClr val="202124"/>
                </a:solidFill>
                <a:latin typeface="Times New Roman"/>
                <a:ea typeface="Times New Roman"/>
                <a:cs typeface="Times New Roman"/>
                <a:sym typeface="Times New Roman"/>
              </a:rPr>
              <a:t>to distribute the payments received from the NA to the other beneficiaries without delay</a:t>
            </a:r>
            <a:r>
              <a:rPr b="1" lang="en-US" sz="1200">
                <a:solidFill>
                  <a:schemeClr val="dk1"/>
                </a:solidFill>
                <a:latin typeface="Times New Roman"/>
                <a:ea typeface="Times New Roman"/>
                <a:cs typeface="Times New Roman"/>
                <a:sym typeface="Times New Roman"/>
              </a:rPr>
              <a:t> </a:t>
            </a:r>
            <a:r>
              <a:rPr b="1" lang="en-US" sz="1200">
                <a:solidFill>
                  <a:srgbClr val="202124"/>
                </a:solidFill>
                <a:latin typeface="Times New Roman"/>
                <a:ea typeface="Times New Roman"/>
                <a:cs typeface="Times New Roman"/>
                <a:sym typeface="Times New Roman"/>
              </a:rPr>
              <a:t>unjustified </a:t>
            </a:r>
            <a:r>
              <a:rPr lang="en-US" sz="1200">
                <a:solidFill>
                  <a:srgbClr val="202124"/>
                </a:solidFill>
                <a:latin typeface="Times New Roman"/>
                <a:ea typeface="Times New Roman"/>
                <a:cs typeface="Times New Roman"/>
                <a:sym typeface="Times New Roman"/>
              </a:rPr>
              <a:t>(see Article 22).</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The Coordinator may not delegate or subcontract the above tasks to anyone else beneficiary or third party (including affiliated entities).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However, coordinators who are public bodies can delegate the tasks provided for above</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above at letter (b) point (ii) the last indent and at letter (b) point (iii) of entities to which they have delegated an "administrative authorization" times that are controlled by the coordinator. In this case, the coordinator is solely responsible for payments and for compliance with the obligations set forth in contract.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 addition, coordinators who are "sole beneficiaries" may delegate the above tasks to</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letter (b) points (i) - (iii) of one of their members. The coordinator is solely responsible</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for compliance with the obligations stipulated in the contract.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Beneficiaries must have </a:t>
            </a:r>
            <a:r>
              <a:rPr b="1" lang="en-US" sz="1200">
                <a:solidFill>
                  <a:srgbClr val="202124"/>
                </a:solidFill>
                <a:latin typeface="Times New Roman"/>
                <a:ea typeface="Times New Roman"/>
                <a:cs typeface="Times New Roman"/>
                <a:sym typeface="Times New Roman"/>
              </a:rPr>
              <a:t>internal agreements</a:t>
            </a:r>
            <a:r>
              <a:rPr lang="en-US" sz="1200">
                <a:solidFill>
                  <a:srgbClr val="202124"/>
                </a:solidFill>
                <a:latin typeface="Times New Roman"/>
                <a:ea typeface="Times New Roman"/>
                <a:cs typeface="Times New Roman"/>
                <a:sym typeface="Times New Roman"/>
              </a:rPr>
              <a:t> on functioning and coordination to ensure that the project is properly implemented.</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cxnSp>
        <p:nvCxnSpPr>
          <p:cNvPr id="445" name="Google Shape;445;p22"/>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446" name="Google Shape;446;p22"/>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447" name="Google Shape;447;p22"/>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448" name="Google Shape;448;p22"/>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449" name="Google Shape;449;p22"/>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450" name="Google Shape;450;p22"/>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451" name="Google Shape;451;p22"/>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452" name="Google Shape;452;p22"/>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453" name="Google Shape;453;p22"/>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454" name="Google Shape;454;p22"/>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455" name="Google Shape;455;p22"/>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456" name="Google Shape;456;p22"/>
          <p:cNvPicPr preferRelativeResize="0"/>
          <p:nvPr/>
        </p:nvPicPr>
        <p:blipFill rotWithShape="1">
          <a:blip r:embed="rId9">
            <a:alphaModFix/>
          </a:blip>
          <a:srcRect b="0" l="0" r="0" t="0"/>
          <a:stretch/>
        </p:blipFill>
        <p:spPr>
          <a:xfrm>
            <a:off x="252915" y="1749133"/>
            <a:ext cx="5136903" cy="2864812"/>
          </a:xfrm>
          <a:prstGeom prst="rect">
            <a:avLst/>
          </a:prstGeom>
          <a:noFill/>
          <a:ln>
            <a:noFill/>
          </a:ln>
        </p:spPr>
      </p:pic>
      <p:sp>
        <p:nvSpPr>
          <p:cNvPr id="457" name="Google Shape;457;p22"/>
          <p:cNvSpPr txBox="1"/>
          <p:nvPr/>
        </p:nvSpPr>
        <p:spPr>
          <a:xfrm>
            <a:off x="5679346" y="1411824"/>
            <a:ext cx="5967369"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202124"/>
                </a:solidFill>
                <a:latin typeface="Times New Roman"/>
                <a:ea typeface="Times New Roman"/>
                <a:cs typeface="Times New Roman"/>
                <a:sym typeface="Times New Roman"/>
              </a:rPr>
              <a:t>ARTICLE 10 — PARTICIPATING ENTITIES WITH SPECIAL STATUS</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400">
                <a:solidFill>
                  <a:srgbClr val="202124"/>
                </a:solidFill>
                <a:latin typeface="Times New Roman"/>
                <a:ea typeface="Times New Roman"/>
                <a:cs typeface="Times New Roman"/>
                <a:sym typeface="Times New Roman"/>
              </a:rPr>
              <a:t>10.1 Non-EU Participating Entities</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Participating entities established in a non-EU country (if any) undertake to comply with their obligations under the contract and:</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 </a:t>
            </a:r>
            <a:r>
              <a:rPr b="1" lang="en-US" sz="1400">
                <a:solidFill>
                  <a:srgbClr val="202124"/>
                </a:solidFill>
                <a:latin typeface="Times New Roman"/>
                <a:ea typeface="Times New Roman"/>
                <a:cs typeface="Times New Roman"/>
                <a:sym typeface="Times New Roman"/>
              </a:rPr>
              <a:t>to respect general principles </a:t>
            </a:r>
            <a:r>
              <a:rPr lang="en-US" sz="1400">
                <a:solidFill>
                  <a:srgbClr val="202124"/>
                </a:solidFill>
                <a:latin typeface="Times New Roman"/>
                <a:ea typeface="Times New Roman"/>
                <a:cs typeface="Times New Roman"/>
                <a:sym typeface="Times New Roman"/>
              </a:rPr>
              <a:t>(including fundamental rights, values ​​and principles ethics, environmental and labor standards, norms regarding classified information, intellectual property rights, funding visibility and data protection with personal character);</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 for the presentation of certificates pursuant to Article 24: </a:t>
            </a:r>
            <a:r>
              <a:rPr b="1" lang="en-US" sz="1400">
                <a:solidFill>
                  <a:srgbClr val="202124"/>
                </a:solidFill>
                <a:latin typeface="Times New Roman"/>
                <a:ea typeface="Times New Roman"/>
                <a:cs typeface="Times New Roman"/>
                <a:sym typeface="Times New Roman"/>
              </a:rPr>
              <a:t>to call on external auditors qualified persons who are independent and comply with standards comparable to those set out in Directive 2006/43/EC8;</a:t>
            </a:r>
            <a:endParaRPr b="1"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 for the controls provided for in Article 25: </a:t>
            </a:r>
            <a:r>
              <a:rPr b="1" lang="en-US" sz="1400">
                <a:solidFill>
                  <a:srgbClr val="202124"/>
                </a:solidFill>
                <a:latin typeface="Times New Roman"/>
                <a:ea typeface="Times New Roman"/>
                <a:cs typeface="Times New Roman"/>
                <a:sym typeface="Times New Roman"/>
              </a:rPr>
              <a:t>to allow checks, controls, audits and investigations </a:t>
            </a:r>
            <a:r>
              <a:rPr lang="en-US" sz="1400">
                <a:solidFill>
                  <a:srgbClr val="202124"/>
                </a:solidFill>
                <a:latin typeface="Times New Roman"/>
                <a:ea typeface="Times New Roman"/>
                <a:cs typeface="Times New Roman"/>
                <a:sym typeface="Times New Roman"/>
              </a:rPr>
              <a:t>(including on-site checks, visits and inspections) by the bodies mentioned in the respective article (for example, NA as funding authority, DLAF, OLAF, European Court of Auditors, etc.].</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Special dispute resolution rules apply (see Data Sheet, point 5).</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cxnSp>
        <p:nvCxnSpPr>
          <p:cNvPr id="462" name="Google Shape;462;p23"/>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463" name="Google Shape;463;p23"/>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464" name="Google Shape;464;p23"/>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465" name="Google Shape;465;p23"/>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466" name="Google Shape;466;p23"/>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467" name="Google Shape;467;p23"/>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468" name="Google Shape;468;p23"/>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469" name="Google Shape;469;p23"/>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470" name="Google Shape;470;p23"/>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471" name="Google Shape;471;p23"/>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472" name="Google Shape;472;p23"/>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473" name="Google Shape;473;p23"/>
          <p:cNvPicPr preferRelativeResize="0"/>
          <p:nvPr/>
        </p:nvPicPr>
        <p:blipFill rotWithShape="1">
          <a:blip r:embed="rId9">
            <a:alphaModFix/>
          </a:blip>
          <a:srcRect b="0" l="0" r="0" t="0"/>
          <a:stretch/>
        </p:blipFill>
        <p:spPr>
          <a:xfrm>
            <a:off x="211446" y="1853360"/>
            <a:ext cx="5441152" cy="883997"/>
          </a:xfrm>
          <a:prstGeom prst="rect">
            <a:avLst/>
          </a:prstGeom>
          <a:noFill/>
          <a:ln>
            <a:noFill/>
          </a:ln>
        </p:spPr>
      </p:pic>
      <p:pic>
        <p:nvPicPr>
          <p:cNvPr id="474" name="Google Shape;474;p23"/>
          <p:cNvPicPr preferRelativeResize="0"/>
          <p:nvPr/>
        </p:nvPicPr>
        <p:blipFill rotWithShape="1">
          <a:blip r:embed="rId10">
            <a:alphaModFix/>
          </a:blip>
          <a:srcRect b="0" l="0" r="0" t="0"/>
          <a:stretch/>
        </p:blipFill>
        <p:spPr>
          <a:xfrm>
            <a:off x="180963" y="2737357"/>
            <a:ext cx="5502117" cy="2324301"/>
          </a:xfrm>
          <a:prstGeom prst="rect">
            <a:avLst/>
          </a:prstGeom>
          <a:noFill/>
          <a:ln>
            <a:noFill/>
          </a:ln>
        </p:spPr>
      </p:pic>
      <p:sp>
        <p:nvSpPr>
          <p:cNvPr id="475" name="Google Shape;475;p23"/>
          <p:cNvSpPr txBox="1"/>
          <p:nvPr/>
        </p:nvSpPr>
        <p:spPr>
          <a:xfrm>
            <a:off x="5713563" y="1608059"/>
            <a:ext cx="6102990"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202124"/>
                </a:solidFill>
                <a:latin typeface="Times New Roman"/>
                <a:ea typeface="Times New Roman"/>
                <a:cs typeface="Times New Roman"/>
                <a:sym typeface="Times New Roman"/>
              </a:rPr>
              <a:t>ARTICLE 12 — CONFLICT OF INTEREST</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400">
                <a:solidFill>
                  <a:srgbClr val="202124"/>
                </a:solidFill>
                <a:latin typeface="Times New Roman"/>
                <a:ea typeface="Times New Roman"/>
                <a:cs typeface="Times New Roman"/>
                <a:sym typeface="Times New Roman"/>
              </a:rPr>
              <a:t>12.1 Conflict of Interest</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Beneficiaries must take all necessary measures to prevent any situation in which the impartial and objective implementation of the contract could be compromised for reasons which</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it involves family, emotional life, political or national affinity, economic interest or whatever</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other direct or indirect interest ("conflict of interest").</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Beneficiaries must officially and without delay notify the NA of any situation which constitutes or is likely to lead to a conflict of interest and must take immediate action all necessary measures to remedy the situation.</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The NA can check whether the measures taken are adequate and can request the application of certain measures additional up to a specified term.</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400">
                <a:solidFill>
                  <a:srgbClr val="202124"/>
                </a:solidFill>
                <a:latin typeface="Times New Roman"/>
                <a:ea typeface="Times New Roman"/>
                <a:cs typeface="Times New Roman"/>
                <a:sym typeface="Times New Roman"/>
              </a:rPr>
              <a:t>12.2 Consequences of Non-Compliance</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If a grantee breaches any of its obligations under Article 12.1, the grant may be reduced (see Article 28), as well as the contract may be terminated or the beneficiary's participation may cease (see Article 32).</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400">
                <a:solidFill>
                  <a:srgbClr val="202124"/>
                </a:solidFill>
                <a:latin typeface="Times New Roman"/>
                <a:ea typeface="Times New Roman"/>
                <a:cs typeface="Times New Roman"/>
                <a:sym typeface="Times New Roman"/>
              </a:rPr>
              <a:t>Such violations may also lead to other measures described in Chapter 5.</a:t>
            </a:r>
            <a:endParaRPr sz="1400">
              <a:solidFill>
                <a:schemeClr val="dk1"/>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cxnSp>
        <p:nvCxnSpPr>
          <p:cNvPr id="480" name="Google Shape;480;p24"/>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481" name="Google Shape;481;p24"/>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482" name="Google Shape;482;p24"/>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483" name="Google Shape;483;p24"/>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484" name="Google Shape;484;p24"/>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485" name="Google Shape;485;p24"/>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486" name="Google Shape;486;p24"/>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487" name="Google Shape;487;p24"/>
          <p:cNvPicPr preferRelativeResize="0"/>
          <p:nvPr/>
        </p:nvPicPr>
        <p:blipFill rotWithShape="1">
          <a:blip r:embed="rId6">
            <a:alphaModFix/>
          </a:blip>
          <a:srcRect b="0" l="0" r="0" t="0"/>
          <a:stretch/>
        </p:blipFill>
        <p:spPr>
          <a:xfrm>
            <a:off x="6753732" y="5844109"/>
            <a:ext cx="945510" cy="941942"/>
          </a:xfrm>
          <a:prstGeom prst="rect">
            <a:avLst/>
          </a:prstGeom>
          <a:noFill/>
          <a:ln>
            <a:noFill/>
          </a:ln>
        </p:spPr>
      </p:pic>
      <p:pic>
        <p:nvPicPr>
          <p:cNvPr descr="EDIBON | Móstoles" id="488" name="Google Shape;488;p24"/>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489" name="Google Shape;489;p24"/>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490" name="Google Shape;490;p24"/>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491" name="Google Shape;491;p24"/>
          <p:cNvPicPr preferRelativeResize="0"/>
          <p:nvPr/>
        </p:nvPicPr>
        <p:blipFill rotWithShape="1">
          <a:blip r:embed="rId9">
            <a:alphaModFix/>
          </a:blip>
          <a:srcRect b="0" l="0" r="0" t="0"/>
          <a:stretch/>
        </p:blipFill>
        <p:spPr>
          <a:xfrm>
            <a:off x="226687" y="1560564"/>
            <a:ext cx="5410669" cy="4153260"/>
          </a:xfrm>
          <a:prstGeom prst="rect">
            <a:avLst/>
          </a:prstGeom>
          <a:noFill/>
          <a:ln>
            <a:noFill/>
          </a:ln>
        </p:spPr>
      </p:pic>
      <p:sp>
        <p:nvSpPr>
          <p:cNvPr id="492" name="Google Shape;492;p24"/>
          <p:cNvSpPr txBox="1"/>
          <p:nvPr/>
        </p:nvSpPr>
        <p:spPr>
          <a:xfrm>
            <a:off x="5845239" y="1124287"/>
            <a:ext cx="6067853"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ARTICLE 13 — CONFIDENTIALITY AND SECURITY OF INFORMATION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13.1 Sensitive Information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(1) </a:t>
            </a:r>
            <a:r>
              <a:rPr b="1" lang="en-US" sz="1200">
                <a:solidFill>
                  <a:srgbClr val="202124"/>
                </a:solidFill>
                <a:latin typeface="Times New Roman"/>
                <a:ea typeface="Times New Roman"/>
                <a:cs typeface="Times New Roman"/>
                <a:sym typeface="Times New Roman"/>
              </a:rPr>
              <a:t>The parties must keep confidential any kind of data, documents or other materials </a:t>
            </a:r>
            <a:r>
              <a:rPr lang="en-US" sz="1200">
                <a:solidFill>
                  <a:srgbClr val="202124"/>
                </a:solidFill>
                <a:latin typeface="Times New Roman"/>
                <a:ea typeface="Times New Roman"/>
                <a:cs typeface="Times New Roman"/>
                <a:sym typeface="Times New Roman"/>
              </a:rPr>
              <a:t>(sub</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any form) that are identified as sensitive in writing ("</a:t>
            </a:r>
            <a:r>
              <a:rPr b="1" lang="en-US" sz="1200">
                <a:solidFill>
                  <a:srgbClr val="202124"/>
                </a:solidFill>
                <a:latin typeface="Times New Roman"/>
                <a:ea typeface="Times New Roman"/>
                <a:cs typeface="Times New Roman"/>
                <a:sym typeface="Times New Roman"/>
              </a:rPr>
              <a:t>sensitive information</a:t>
            </a:r>
            <a:r>
              <a:rPr lang="en-US" sz="1200">
                <a:solidFill>
                  <a:srgbClr val="202124"/>
                </a:solidFill>
                <a:latin typeface="Times New Roman"/>
                <a:ea typeface="Times New Roman"/>
                <a:cs typeface="Times New Roman"/>
                <a:sym typeface="Times New Roman"/>
              </a:rPr>
              <a:t>") — </a:t>
            </a:r>
            <a:r>
              <a:rPr b="1" lang="en-US" sz="1200">
                <a:solidFill>
                  <a:srgbClr val="202124"/>
                </a:solidFill>
                <a:latin typeface="Times New Roman"/>
                <a:ea typeface="Times New Roman"/>
                <a:cs typeface="Times New Roman"/>
                <a:sym typeface="Times New Roman"/>
              </a:rPr>
              <a:t>for the duration</a:t>
            </a:r>
            <a:r>
              <a:rPr b="1" lang="en-US" sz="1200">
                <a:solidFill>
                  <a:schemeClr val="dk1"/>
                </a:solidFill>
                <a:latin typeface="Times New Roman"/>
                <a:ea typeface="Times New Roman"/>
                <a:cs typeface="Times New Roman"/>
                <a:sym typeface="Times New Roman"/>
              </a:rPr>
              <a:t> </a:t>
            </a:r>
            <a:r>
              <a:rPr b="1" lang="en-US" sz="1200">
                <a:solidFill>
                  <a:srgbClr val="202124"/>
                </a:solidFill>
                <a:latin typeface="Times New Roman"/>
                <a:ea typeface="Times New Roman"/>
                <a:cs typeface="Times New Roman"/>
                <a:sym typeface="Times New Roman"/>
              </a:rPr>
              <a:t>implementation of the project </a:t>
            </a:r>
            <a:r>
              <a:rPr lang="en-US" sz="1200">
                <a:solidFill>
                  <a:srgbClr val="202124"/>
                </a:solidFill>
                <a:latin typeface="Times New Roman"/>
                <a:ea typeface="Times New Roman"/>
                <a:cs typeface="Times New Roman"/>
                <a:sym typeface="Times New Roman"/>
              </a:rPr>
              <a:t>and at least until the deadline set in the Data Sheet (see</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point 6).</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(2) If a beneficiary requests this, the NA may agree to keep</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the confidentiality of this information over a longer period of time.</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Unless the parties agree otherwise, they may use the sensitive information only</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for the implementation of the contract.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(3) Beneficiaries may disclose sensitive information to their staff or other participating entities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involved in the project only if they: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 need to know them in order to implement the contract; and</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(b) have signed an undertaking to comply with an obligation of confidentiality.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(4) NA may disclose sensitive information to its staff and other institutions and bodies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EU.</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It may also disclose sensitive information to third parties if:</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 this is necessary to implement the contract or to secure interests</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financial of the EU; and</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(b) the recipients of the information are bound by an obligation of confidentiality.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(5) Confidentiality obligations no longer apply if:</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 the disclosing party agrees to indemnify the other party;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(b) the information becomes publicly available without breach of any confidentiality obligation;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(c) disclosure of sensitive information is required by EU law or legislation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international or national.</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(6) Specific rules regarding confidentiality (if applicable) are provided in Annex 2.</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cxnSp>
        <p:nvCxnSpPr>
          <p:cNvPr id="497" name="Google Shape;497;p25"/>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498" name="Google Shape;498;p25"/>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499" name="Google Shape;499;p25"/>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500" name="Google Shape;500;p25"/>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501" name="Google Shape;501;p25"/>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502" name="Google Shape;502;p25"/>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503" name="Google Shape;503;p25"/>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504" name="Google Shape;504;p25"/>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505" name="Google Shape;505;p25"/>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506" name="Google Shape;506;p25"/>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507" name="Google Shape;507;p25"/>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508" name="Google Shape;508;p25"/>
          <p:cNvPicPr preferRelativeResize="0"/>
          <p:nvPr/>
        </p:nvPicPr>
        <p:blipFill rotWithShape="1">
          <a:blip r:embed="rId9">
            <a:alphaModFix/>
          </a:blip>
          <a:srcRect b="0" l="0" r="0" t="0"/>
          <a:stretch/>
        </p:blipFill>
        <p:spPr>
          <a:xfrm>
            <a:off x="334291" y="1573783"/>
            <a:ext cx="4489379" cy="4046060"/>
          </a:xfrm>
          <a:prstGeom prst="rect">
            <a:avLst/>
          </a:prstGeom>
          <a:noFill/>
          <a:ln>
            <a:noFill/>
          </a:ln>
        </p:spPr>
      </p:pic>
      <p:pic>
        <p:nvPicPr>
          <p:cNvPr id="509" name="Google Shape;509;p25"/>
          <p:cNvPicPr preferRelativeResize="0"/>
          <p:nvPr/>
        </p:nvPicPr>
        <p:blipFill rotWithShape="1">
          <a:blip r:embed="rId10">
            <a:alphaModFix/>
          </a:blip>
          <a:srcRect b="0" l="0" r="0" t="0"/>
          <a:stretch/>
        </p:blipFill>
        <p:spPr>
          <a:xfrm>
            <a:off x="5599180" y="1177868"/>
            <a:ext cx="5545632" cy="45236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cxnSp>
        <p:nvCxnSpPr>
          <p:cNvPr id="514" name="Google Shape;514;p26"/>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515" name="Google Shape;515;p26"/>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516" name="Google Shape;516;p26"/>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517" name="Google Shape;517;p26"/>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518" name="Google Shape;518;p26"/>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519" name="Google Shape;519;p26"/>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520" name="Google Shape;520;p26"/>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521" name="Google Shape;521;p26"/>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522" name="Google Shape;522;p26"/>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523" name="Google Shape;523;p26"/>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524" name="Google Shape;524;p26"/>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sp>
        <p:nvSpPr>
          <p:cNvPr id="525" name="Google Shape;525;p26"/>
          <p:cNvSpPr txBox="1"/>
          <p:nvPr/>
        </p:nvSpPr>
        <p:spPr>
          <a:xfrm>
            <a:off x="121778" y="1529821"/>
            <a:ext cx="5389789" cy="40010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13.2 Classified Information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(1) Parties must manage classified information in accordance with EU legislation,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international or national applicable regarding classified information (in particular, Decision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2015/4449 and its application rules).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(2) Deliverables/results containing classified information must be submitted as follows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the special procedures agreed with the AN.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(3) Project tasks/activities involving classified information may be</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subcontracted only after obtaining explicit approval (in writing) from the AN.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(4) Classified information may not be disclosed to any third party (nor participating entities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involved in the implementation of the project) without the explicit prior written approval of the</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YEAR.</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(5) The specific security rules (if applicable) are provided in Annex 2.</a:t>
            </a:r>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13.3 Consequences of Non-Compliance</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If a beneficiary breaches any of its obligations under Articles 13.1 and 13.2, the grant may be reduced (see Article 28).</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Such violations may also lead to other measures described in Chapter 5.</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p:txBody>
      </p:sp>
      <p:sp>
        <p:nvSpPr>
          <p:cNvPr id="526" name="Google Shape;526;p26"/>
          <p:cNvSpPr txBox="1"/>
          <p:nvPr/>
        </p:nvSpPr>
        <p:spPr>
          <a:xfrm>
            <a:off x="5599179" y="1743472"/>
            <a:ext cx="819814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ARTICLE 14 — ETHICAL PRINCIPLES AND VALUES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14.1 Ethical principles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The project must be carried out in compliance with the highest ethical standards and legislation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EU, international and national ethical principles.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14.2 Values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The beneficiary must respect the basic values ​​of the EU (such as respect for human dignity, a</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freedom, democracy, equality, the rule of law and human rights, including a minority rights) and </a:t>
            </a:r>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ensure their respect.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14.3 Consequences of Non-Compliance</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If a beneficiary breaches any of its obligations under Articles 14.1 and 14.2,</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the grant may be reduced (see Article 28).</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Such violations may also lead to other measures described in Chapter 5.</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cxnSp>
        <p:nvCxnSpPr>
          <p:cNvPr id="531" name="Google Shape;531;p27"/>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532" name="Google Shape;532;p27"/>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pic>
        <p:nvPicPr>
          <p:cNvPr id="533" name="Google Shape;533;p27"/>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534" name="Google Shape;534;p27"/>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A blue rectangle with text&#10;&#10;Description automatically generated" id="535" name="Google Shape;535;p27"/>
          <p:cNvPicPr preferRelativeResize="0"/>
          <p:nvPr/>
        </p:nvPicPr>
        <p:blipFill rotWithShape="1">
          <a:blip r:embed="rId4">
            <a:alphaModFix/>
          </a:blip>
          <a:srcRect b="0" l="0" r="0" t="0"/>
          <a:stretch/>
        </p:blipFill>
        <p:spPr>
          <a:xfrm>
            <a:off x="121779" y="221759"/>
            <a:ext cx="2980767" cy="850224"/>
          </a:xfrm>
          <a:prstGeom prst="rect">
            <a:avLst/>
          </a:prstGeom>
          <a:noFill/>
          <a:ln>
            <a:noFill/>
          </a:ln>
        </p:spPr>
      </p:pic>
      <p:sp>
        <p:nvSpPr>
          <p:cNvPr id="536" name="Google Shape;536;p27"/>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sp>
        <p:nvSpPr>
          <p:cNvPr id="537" name="Google Shape;537;p27"/>
          <p:cNvSpPr txBox="1"/>
          <p:nvPr/>
        </p:nvSpPr>
        <p:spPr>
          <a:xfrm>
            <a:off x="265879" y="1626087"/>
            <a:ext cx="9620075" cy="54476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ARTICLE 15 — DATA PROTECTION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15.1 Data processing by AN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Any kind of personal data from the contract will be processed under responsibility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to the data controller identified in the privacy statement in accordance with the law</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applicable data protection, in particular Regulation 2018/172510 and national acts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related to data protection and for the purposes set out in the declaration of</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privacy provided on the website https://ec.europa.eu/erasmus-esc-personal-data.</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15.2 Data processing by beneficiaries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(1) Beneficiaries must process personal data pursuant to the contract in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 accordance with applicable EU, international and national data protection legislation (art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especially in accordance with Regulation (EU) 2018/172511). Beneficiaries act as</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operators within this processing activity.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They must ensure compliance with Articles 29, 30, 31 and 33 of Regulation (EU) 2018/1725, in particular the fact that personal data:</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are processed in a legal, fair and transparent manner towards the persons concerned;</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are collected for specific, explicit and legitimate purposes and are not subsequently processed</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 a manner incompatible with these purposes;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are adequate, relevant and limited to what is necessary in relation to the purposes for which</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are processed;</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are accurate and, if necessary, updated;</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they are kept in a form that allows the identification of the persons concerned without exceeding each other the time required to fulfill the purposes for which the data are processed; and</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 are processed in a way that ensures adequate data security.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(2) Beneficiaries can grant their staff access to personal data only if this is strictly necessary for the implementation, management and monitoring of the contract.</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Beneficiaries must ensure that staff are bound by confidentiality.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(3) Beneficiaries must inform the data subjects about the data processing and inform them</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provide the privacy statement available at https://ec.europa.eu/erasmus-esc personal-data.</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15.3 Consequences of Non-Compliance</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If a grantee breaches any of its obligations under Article 15.2, the grant</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may be reduced (see Article 28).</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Such violations may also lead to other measures described in Chapter 5.</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cxnSp>
        <p:nvCxnSpPr>
          <p:cNvPr id="542" name="Google Shape;542;p28"/>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543" name="Google Shape;543;p28"/>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544" name="Google Shape;544;p28"/>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545" name="Google Shape;545;p28"/>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546" name="Google Shape;546;p28"/>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547" name="Google Shape;547;p28"/>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548" name="Google Shape;548;p28"/>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549" name="Google Shape;549;p28"/>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550" name="Google Shape;550;p28"/>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551" name="Google Shape;551;p28"/>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552" name="Google Shape;552;p28"/>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553" name="Google Shape;553;p28"/>
          <p:cNvPicPr preferRelativeResize="0"/>
          <p:nvPr/>
        </p:nvPicPr>
        <p:blipFill rotWithShape="1">
          <a:blip r:embed="rId9">
            <a:alphaModFix/>
          </a:blip>
          <a:srcRect b="0" l="0" r="0" t="0"/>
          <a:stretch/>
        </p:blipFill>
        <p:spPr>
          <a:xfrm>
            <a:off x="180963" y="1634194"/>
            <a:ext cx="5502117" cy="3901778"/>
          </a:xfrm>
          <a:prstGeom prst="rect">
            <a:avLst/>
          </a:prstGeom>
          <a:noFill/>
          <a:ln>
            <a:noFill/>
          </a:ln>
        </p:spPr>
      </p:pic>
      <p:sp>
        <p:nvSpPr>
          <p:cNvPr id="554" name="Google Shape;554;p28"/>
          <p:cNvSpPr txBox="1"/>
          <p:nvPr/>
        </p:nvSpPr>
        <p:spPr>
          <a:xfrm>
            <a:off x="5683080" y="1613256"/>
            <a:ext cx="6102990"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ARTICLE 16 — INTELLECTUAL PROPERTY RIGHTS (IPR), PRE-EXISTING INFORMATION AND RESULTS, RIGHTS OF ACCESS AND USE RIGHTS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16.1 Pre-Existing Information and Rights of Access to Pre-Existing Information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(1) </a:t>
            </a:r>
            <a:r>
              <a:rPr b="1" lang="en-US" sz="1200">
                <a:solidFill>
                  <a:srgbClr val="202124"/>
                </a:solidFill>
                <a:latin typeface="Times New Roman"/>
                <a:ea typeface="Times New Roman"/>
                <a:cs typeface="Times New Roman"/>
                <a:sym typeface="Times New Roman"/>
              </a:rPr>
              <a:t>Beneficiaries must grant each other and other participating entities access</a:t>
            </a:r>
            <a:endParaRPr b="1"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to the pre-existing information identified as necessary for the implementation of the project</a:t>
            </a:r>
            <a:r>
              <a:rPr lang="en-US" sz="1200">
                <a:solidFill>
                  <a:srgbClr val="202124"/>
                </a:solidFill>
                <a:latin typeface="Times New Roman"/>
                <a:ea typeface="Times New Roman"/>
                <a:cs typeface="Times New Roman"/>
                <a:sym typeface="Times New Roman"/>
              </a:rPr>
              <a:t>, under subject to any specific rules in Schedule 2.</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(2</a:t>
            </a:r>
            <a:r>
              <a:rPr b="1" lang="en-US" sz="1200">
                <a:solidFill>
                  <a:srgbClr val="202124"/>
                </a:solidFill>
                <a:latin typeface="Times New Roman"/>
                <a:ea typeface="Times New Roman"/>
                <a:cs typeface="Times New Roman"/>
                <a:sym typeface="Times New Roman"/>
              </a:rPr>
              <a:t>) "Prior-existing information" means any kind of data, knowledge or information — whatever</a:t>
            </a:r>
            <a:r>
              <a:rPr b="1" lang="en-US" sz="1200">
                <a:solidFill>
                  <a:schemeClr val="dk1"/>
                </a:solidFill>
                <a:latin typeface="Times New Roman"/>
                <a:ea typeface="Times New Roman"/>
                <a:cs typeface="Times New Roman"/>
                <a:sym typeface="Times New Roman"/>
              </a:rPr>
              <a:t> </a:t>
            </a:r>
            <a:r>
              <a:rPr b="1" lang="en-US" sz="1200">
                <a:solidFill>
                  <a:srgbClr val="202124"/>
                </a:solidFill>
                <a:latin typeface="Times New Roman"/>
                <a:ea typeface="Times New Roman"/>
                <a:cs typeface="Times New Roman"/>
                <a:sym typeface="Times New Roman"/>
              </a:rPr>
              <a:t>of their nature or form (tangible or intangible), including any kind of rights, such as intellectual property rights — which are:</a:t>
            </a:r>
            <a:endParaRPr b="1"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(a) owned by the beneficiaries before their adhesion to the contract</a:t>
            </a:r>
            <a:r>
              <a:rPr lang="en-US" sz="1200">
                <a:solidFill>
                  <a:srgbClr val="202124"/>
                </a:solidFill>
                <a:latin typeface="Times New Roman"/>
                <a:ea typeface="Times New Roman"/>
                <a:cs typeface="Times New Roman"/>
                <a:sym typeface="Times New Roman"/>
              </a:rPr>
              <a:t>; and</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(b) </a:t>
            </a:r>
            <a:r>
              <a:rPr b="1" lang="en-US" sz="1200">
                <a:solidFill>
                  <a:srgbClr val="202124"/>
                </a:solidFill>
                <a:latin typeface="Times New Roman"/>
                <a:ea typeface="Times New Roman"/>
                <a:cs typeface="Times New Roman"/>
                <a:sym typeface="Times New Roman"/>
              </a:rPr>
              <a:t>necessary for the implementation of the project </a:t>
            </a:r>
            <a:r>
              <a:rPr lang="en-US" sz="1200">
                <a:solidFill>
                  <a:srgbClr val="202124"/>
                </a:solidFill>
                <a:latin typeface="Times New Roman"/>
                <a:ea typeface="Times New Roman"/>
                <a:cs typeface="Times New Roman"/>
                <a:sym typeface="Times New Roman"/>
              </a:rPr>
              <a:t>or for the exploitation of the results.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If the pre-existing information is subject to the rights of a third party, the beneficiary in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case must ensure that it can fulfill its obligations under the contract.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16.2 Ownership of Results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AN does not acquire ownership rights over the results produced within the project.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"Results" means any tangible or intangible effect of the project, such as data, know-how or information, regardless of its form or nature, whether or not it can be protected, as well as any accompanying rights, including intellectual property rights.</a:t>
            </a:r>
            <a:endParaRPr b="1" sz="1200">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cxnSp>
        <p:nvCxnSpPr>
          <p:cNvPr id="559" name="Google Shape;559;p29"/>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560" name="Google Shape;560;p29"/>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pic>
        <p:nvPicPr>
          <p:cNvPr id="561" name="Google Shape;561;p29"/>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562" name="Google Shape;562;p29"/>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A blue rectangle with text&#10;&#10;Description automatically generated" id="563" name="Google Shape;563;p29"/>
          <p:cNvPicPr preferRelativeResize="0"/>
          <p:nvPr/>
        </p:nvPicPr>
        <p:blipFill rotWithShape="1">
          <a:blip r:embed="rId4">
            <a:alphaModFix/>
          </a:blip>
          <a:srcRect b="0" l="0" r="0" t="0"/>
          <a:stretch/>
        </p:blipFill>
        <p:spPr>
          <a:xfrm>
            <a:off x="121779" y="221759"/>
            <a:ext cx="2980767" cy="850224"/>
          </a:xfrm>
          <a:prstGeom prst="rect">
            <a:avLst/>
          </a:prstGeom>
          <a:noFill/>
          <a:ln>
            <a:noFill/>
          </a:ln>
        </p:spPr>
      </p:pic>
      <p:pic>
        <p:nvPicPr>
          <p:cNvPr id="564" name="Google Shape;564;p29"/>
          <p:cNvPicPr preferRelativeResize="0"/>
          <p:nvPr/>
        </p:nvPicPr>
        <p:blipFill rotWithShape="1">
          <a:blip r:embed="rId5">
            <a:alphaModFix/>
          </a:blip>
          <a:srcRect b="0" l="0" r="0" t="0"/>
          <a:stretch/>
        </p:blipFill>
        <p:spPr>
          <a:xfrm>
            <a:off x="199096" y="1174127"/>
            <a:ext cx="4213897" cy="4755185"/>
          </a:xfrm>
          <a:prstGeom prst="rect">
            <a:avLst/>
          </a:prstGeom>
          <a:noFill/>
          <a:ln>
            <a:noFill/>
          </a:ln>
        </p:spPr>
      </p:pic>
      <p:sp>
        <p:nvSpPr>
          <p:cNvPr id="565" name="Google Shape;565;p29"/>
          <p:cNvSpPr txBox="1"/>
          <p:nvPr/>
        </p:nvSpPr>
        <p:spPr>
          <a:xfrm>
            <a:off x="4505143" y="1206334"/>
            <a:ext cx="7180722"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202124"/>
                </a:solidFill>
                <a:latin typeface="Times New Roman"/>
                <a:ea typeface="Times New Roman"/>
                <a:cs typeface="Times New Roman"/>
                <a:sym typeface="Times New Roman"/>
              </a:rPr>
              <a:t>16.3 AN's rights of use over materials, documents and information received for policy, information, communication, dissemination and publicity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(1) AN has the right to use non-sensitive information in relation to the project and the materials and documents received from beneficiaries (in particular abstracts for publication,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results/deliverables, as well as any other materials, such as images or audio video materials, on paper or in electronic format) for policy, information, communication,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dissemination and publicity — during or after the project.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(2) The right to use the materials, documents and information of the beneficiaries is granted under</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in the form of a royalty-free, non-exclusive and irrevocable license that includes the following</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rights: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(a) </a:t>
            </a:r>
            <a:r>
              <a:rPr b="1" lang="en-US" sz="1200">
                <a:solidFill>
                  <a:srgbClr val="202124"/>
                </a:solidFill>
                <a:latin typeface="Times New Roman"/>
                <a:ea typeface="Times New Roman"/>
                <a:cs typeface="Times New Roman"/>
                <a:sym typeface="Times New Roman"/>
              </a:rPr>
              <a:t>use for own purposes</a:t>
            </a:r>
            <a:r>
              <a:rPr lang="en-US" sz="1200">
                <a:solidFill>
                  <a:srgbClr val="202124"/>
                </a:solidFill>
                <a:latin typeface="Times New Roman"/>
                <a:ea typeface="Times New Roman"/>
                <a:cs typeface="Times New Roman"/>
                <a:sym typeface="Times New Roman"/>
              </a:rPr>
              <a:t> (in particular, making the results available to individuals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who work for the NA or for any other EU service (including institutions, bodies,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offices, agencies, etc.) or institution or body from an EU member state; its copy</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their reproduction, in whole or in part, in an unlimited number of copies, as well as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communication through media information services;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(b) </a:t>
            </a:r>
            <a:r>
              <a:rPr b="1" lang="en-US" sz="1200">
                <a:solidFill>
                  <a:srgbClr val="202124"/>
                </a:solidFill>
                <a:latin typeface="Times New Roman"/>
                <a:ea typeface="Times New Roman"/>
                <a:cs typeface="Times New Roman"/>
                <a:sym typeface="Times New Roman"/>
              </a:rPr>
              <a:t>distribution to the public</a:t>
            </a:r>
            <a:r>
              <a:rPr lang="en-US" sz="1200">
                <a:solidFill>
                  <a:srgbClr val="202124"/>
                </a:solidFill>
                <a:latin typeface="Times New Roman"/>
                <a:ea typeface="Times New Roman"/>
                <a:cs typeface="Times New Roman"/>
                <a:sym typeface="Times New Roman"/>
              </a:rPr>
              <a:t> (in particular, publication on paper and in electronic format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or digitally, publication on the Internet, as a downloadable or non-downloadable file, dissemination by</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any channel, display or public presentation, communication through the services of</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media coverage or inclusion in widely accessible databases or indexes);</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(c) </a:t>
            </a:r>
            <a:r>
              <a:rPr b="1" lang="en-US" sz="1200">
                <a:solidFill>
                  <a:srgbClr val="202124"/>
                </a:solidFill>
                <a:latin typeface="Times New Roman"/>
                <a:ea typeface="Times New Roman"/>
                <a:cs typeface="Times New Roman"/>
                <a:sym typeface="Times New Roman"/>
              </a:rPr>
              <a:t>editing or rewriting</a:t>
            </a:r>
            <a:r>
              <a:rPr lang="en-US" sz="1200">
                <a:solidFill>
                  <a:srgbClr val="202124"/>
                </a:solidFill>
                <a:latin typeface="Times New Roman"/>
                <a:ea typeface="Times New Roman"/>
                <a:cs typeface="Times New Roman"/>
                <a:sym typeface="Times New Roman"/>
              </a:rPr>
              <a:t> (including shortening, summarizing, introducing other elements (de</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example: metadata, captions or other graphic, visual, audio or text elements), extraction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parts (e.g. audio or video files), splitting into several parts, use in a compilation);</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(d) </a:t>
            </a:r>
            <a:r>
              <a:rPr b="1" lang="en-US" sz="1200">
                <a:solidFill>
                  <a:srgbClr val="202124"/>
                </a:solidFill>
                <a:latin typeface="Times New Roman"/>
                <a:ea typeface="Times New Roman"/>
                <a:cs typeface="Times New Roman"/>
                <a:sym typeface="Times New Roman"/>
              </a:rPr>
              <a:t>translation</a:t>
            </a:r>
            <a:r>
              <a:rPr lang="en-US" sz="1200">
                <a:solidFill>
                  <a:srgbClr val="202124"/>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(e) </a:t>
            </a:r>
            <a:r>
              <a:rPr b="1" lang="en-US" sz="1200">
                <a:solidFill>
                  <a:srgbClr val="202124"/>
                </a:solidFill>
                <a:latin typeface="Times New Roman"/>
                <a:ea typeface="Times New Roman"/>
                <a:cs typeface="Times New Roman"/>
                <a:sym typeface="Times New Roman"/>
              </a:rPr>
              <a:t>storage on paper</a:t>
            </a:r>
            <a:r>
              <a:rPr lang="en-US" sz="1200">
                <a:solidFill>
                  <a:srgbClr val="202124"/>
                </a:solidFill>
                <a:latin typeface="Times New Roman"/>
                <a:ea typeface="Times New Roman"/>
                <a:cs typeface="Times New Roman"/>
                <a:sym typeface="Times New Roman"/>
              </a:rPr>
              <a:t>, in electronic or other format;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(f) </a:t>
            </a:r>
            <a:r>
              <a:rPr b="1" lang="en-US" sz="1200">
                <a:solidFill>
                  <a:srgbClr val="202124"/>
                </a:solidFill>
                <a:latin typeface="Times New Roman"/>
                <a:ea typeface="Times New Roman"/>
                <a:cs typeface="Times New Roman"/>
                <a:sym typeface="Times New Roman"/>
              </a:rPr>
              <a:t>archiving</a:t>
            </a:r>
            <a:r>
              <a:rPr lang="en-US" sz="1200">
                <a:solidFill>
                  <a:srgbClr val="202124"/>
                </a:solidFill>
                <a:latin typeface="Times New Roman"/>
                <a:ea typeface="Times New Roman"/>
                <a:cs typeface="Times New Roman"/>
                <a:sym typeface="Times New Roman"/>
              </a:rPr>
              <a:t>, in accordance with the applicable rules of document management;</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(g) the right to authorize </a:t>
            </a:r>
            <a:r>
              <a:rPr b="1" lang="en-US" sz="1200">
                <a:solidFill>
                  <a:srgbClr val="202124"/>
                </a:solidFill>
                <a:latin typeface="Times New Roman"/>
                <a:ea typeface="Times New Roman"/>
                <a:cs typeface="Times New Roman"/>
                <a:sym typeface="Times New Roman"/>
              </a:rPr>
              <a:t>third parties</a:t>
            </a:r>
            <a:r>
              <a:rPr lang="en-US" sz="1200">
                <a:solidFill>
                  <a:srgbClr val="202124"/>
                </a:solidFill>
                <a:latin typeface="Times New Roman"/>
                <a:ea typeface="Times New Roman"/>
                <a:cs typeface="Times New Roman"/>
                <a:sym typeface="Times New Roman"/>
              </a:rPr>
              <a:t> to act on its behalf or to grant sub-licenses to third parties with regarding the modes of use provided for in letters (b), (c), (d) and (f), if this is the case</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necessary for the information, communication and advertising activities of the NA; and</a:t>
            </a:r>
            <a:endParaRPr sz="12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202124"/>
                </a:solidFill>
                <a:latin typeface="Times New Roman"/>
                <a:ea typeface="Times New Roman"/>
                <a:cs typeface="Times New Roman"/>
                <a:sym typeface="Times New Roman"/>
              </a:rPr>
              <a:t>(h)</a:t>
            </a:r>
            <a:r>
              <a:rPr b="1" lang="en-US" sz="1200">
                <a:solidFill>
                  <a:srgbClr val="202124"/>
                </a:solidFill>
                <a:latin typeface="Times New Roman"/>
                <a:ea typeface="Times New Roman"/>
                <a:cs typeface="Times New Roman"/>
                <a:sym typeface="Times New Roman"/>
              </a:rPr>
              <a:t> processing</a:t>
            </a:r>
            <a:r>
              <a:rPr lang="en-US" sz="1200">
                <a:solidFill>
                  <a:srgbClr val="202124"/>
                </a:solidFill>
                <a:latin typeface="Times New Roman"/>
                <a:ea typeface="Times New Roman"/>
                <a:cs typeface="Times New Roman"/>
                <a:sym typeface="Times New Roman"/>
              </a:rPr>
              <a:t>, analysis, aggregation of materials, documents and information received and</a:t>
            </a:r>
            <a:r>
              <a:rPr lang="en-US" sz="1200">
                <a:solidFill>
                  <a:schemeClr val="dk1"/>
                </a:solidFill>
                <a:latin typeface="Times New Roman"/>
                <a:ea typeface="Times New Roman"/>
                <a:cs typeface="Times New Roman"/>
                <a:sym typeface="Times New Roman"/>
              </a:rPr>
              <a:t> </a:t>
            </a:r>
            <a:r>
              <a:rPr lang="en-US" sz="1200">
                <a:solidFill>
                  <a:srgbClr val="202124"/>
                </a:solidFill>
                <a:latin typeface="Times New Roman"/>
                <a:ea typeface="Times New Roman"/>
                <a:cs typeface="Times New Roman"/>
                <a:sym typeface="Times New Roman"/>
              </a:rPr>
              <a:t>the </a:t>
            </a:r>
            <a:r>
              <a:rPr b="1" lang="en-US" sz="1200">
                <a:solidFill>
                  <a:srgbClr val="202124"/>
                </a:solidFill>
                <a:latin typeface="Times New Roman"/>
                <a:ea typeface="Times New Roman"/>
                <a:cs typeface="Times New Roman"/>
                <a:sym typeface="Times New Roman"/>
              </a:rPr>
              <a:t>production of subsequent works.</a:t>
            </a:r>
            <a:endParaRPr sz="12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cxnSp>
        <p:nvCxnSpPr>
          <p:cNvPr id="125" name="Google Shape;125;p3"/>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126" name="Google Shape;126;p3"/>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127" name="Google Shape;127;p3"/>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128" name="Google Shape;128;p3"/>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129" name="Google Shape;129;p3"/>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u="none" cap="none" strike="noStrike">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i="0" lang="en-US" sz="1400" u="none" cap="none" strike="noStrike">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i="0" lang="en-US" sz="1600" u="none" cap="none" strike="noStrike">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b="0" i="1" lang="en-US" sz="1200" u="none" cap="none" strike="noStrike">
                <a:solidFill>
                  <a:srgbClr val="1D2228"/>
                </a:solidFill>
                <a:latin typeface="Times New Roman"/>
                <a:ea typeface="Times New Roman"/>
                <a:cs typeface="Times New Roman"/>
                <a:sym typeface="Times New Roman"/>
              </a:rPr>
              <a:t>European Network for Additive Manufacturing in Industrial Design for Ukrainian Context</a:t>
            </a:r>
            <a:endParaRPr b="0" i="1" sz="1200" u="none" cap="none" strike="noStrike">
              <a:solidFill>
                <a:schemeClr val="dk1"/>
              </a:solidFill>
              <a:latin typeface="Calibri"/>
              <a:ea typeface="Calibri"/>
              <a:cs typeface="Calibri"/>
              <a:sym typeface="Calibri"/>
            </a:endParaRPr>
          </a:p>
        </p:txBody>
      </p:sp>
      <p:pic>
        <p:nvPicPr>
          <p:cNvPr descr="Poznan University of Technology International Relations Office | Poznan" id="130" name="Google Shape;130;p3"/>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131" name="Google Shape;131;p3"/>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132" name="Google Shape;132;p3"/>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133" name="Google Shape;133;p3"/>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134" name="Google Shape;134;p3"/>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pic>
        <p:nvPicPr>
          <p:cNvPr id="135" name="Google Shape;135;p3"/>
          <p:cNvPicPr preferRelativeResize="0"/>
          <p:nvPr/>
        </p:nvPicPr>
        <p:blipFill rotWithShape="1">
          <a:blip r:embed="rId9">
            <a:alphaModFix/>
          </a:blip>
          <a:srcRect b="0" l="0" r="0" t="0"/>
          <a:stretch/>
        </p:blipFill>
        <p:spPr>
          <a:xfrm>
            <a:off x="209709" y="1543050"/>
            <a:ext cx="4521200" cy="3390900"/>
          </a:xfrm>
          <a:prstGeom prst="rect">
            <a:avLst/>
          </a:prstGeom>
          <a:noFill/>
          <a:ln>
            <a:noFill/>
          </a:ln>
        </p:spPr>
      </p:pic>
      <p:pic>
        <p:nvPicPr>
          <p:cNvPr descr="Cea mai performanta bioimprimanta 3D din Romania - acum in dotarea Universitatii Politehnice din Bucuresti" id="136" name="Google Shape;136;p3"/>
          <p:cNvPicPr preferRelativeResize="0"/>
          <p:nvPr/>
        </p:nvPicPr>
        <p:blipFill rotWithShape="1">
          <a:blip r:embed="rId10">
            <a:alphaModFix/>
          </a:blip>
          <a:srcRect b="0" l="0" r="0" t="0"/>
          <a:stretch/>
        </p:blipFill>
        <p:spPr>
          <a:xfrm>
            <a:off x="5599179" y="1543050"/>
            <a:ext cx="5067299" cy="3378199"/>
          </a:xfrm>
          <a:prstGeom prst="rect">
            <a:avLst/>
          </a:prstGeom>
          <a:noFill/>
          <a:ln>
            <a:noFill/>
          </a:ln>
        </p:spPr>
      </p:pic>
      <p:sp>
        <p:nvSpPr>
          <p:cNvPr id="137" name="Google Shape;137;p3"/>
          <p:cNvSpPr txBox="1"/>
          <p:nvPr/>
        </p:nvSpPr>
        <p:spPr>
          <a:xfrm>
            <a:off x="5967032" y="1124287"/>
            <a:ext cx="61031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Firma ZSpot Media – RegenHU 3D Discovery</a:t>
            </a:r>
            <a:endParaRPr sz="1800">
              <a:solidFill>
                <a:schemeClr val="dk1"/>
              </a:solidFill>
              <a:latin typeface="Calibri"/>
              <a:ea typeface="Calibri"/>
              <a:cs typeface="Calibri"/>
              <a:sym typeface="Calibri"/>
            </a:endParaRPr>
          </a:p>
        </p:txBody>
      </p:sp>
      <p:sp>
        <p:nvSpPr>
          <p:cNvPr id="138" name="Google Shape;138;p3"/>
          <p:cNvSpPr txBox="1"/>
          <p:nvPr/>
        </p:nvSpPr>
        <p:spPr>
          <a:xfrm>
            <a:off x="733135" y="4944689"/>
            <a:ext cx="107257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https://www.bioprintere.ro/bioimprimanta-3d-performanta-universitatea-politehnica-bucuresti/</a:t>
            </a:r>
            <a:endParaRPr/>
          </a:p>
        </p:txBody>
      </p:sp>
      <p:sp>
        <p:nvSpPr>
          <p:cNvPr id="139" name="Google Shape;139;p3"/>
          <p:cNvSpPr txBox="1"/>
          <p:nvPr/>
        </p:nvSpPr>
        <p:spPr>
          <a:xfrm>
            <a:off x="733135" y="5291206"/>
            <a:ext cx="76903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http://campus.pub.ro/website/fluide-nanostructures-and-soft-nanomaterials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cxnSp>
        <p:nvCxnSpPr>
          <p:cNvPr id="570" name="Google Shape;570;p30"/>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571" name="Google Shape;571;p30"/>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572" name="Google Shape;572;p30"/>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573" name="Google Shape;573;p30"/>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574" name="Google Shape;574;p30"/>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575" name="Google Shape;575;p30"/>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576" name="Google Shape;576;p30"/>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577" name="Google Shape;577;p30"/>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578" name="Google Shape;578;p30"/>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579" name="Google Shape;579;p30"/>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580" name="Google Shape;580;p30"/>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581" name="Google Shape;581;p30"/>
          <p:cNvPicPr preferRelativeResize="0"/>
          <p:nvPr/>
        </p:nvPicPr>
        <p:blipFill rotWithShape="1">
          <a:blip r:embed="rId9">
            <a:alphaModFix/>
          </a:blip>
          <a:srcRect b="0" l="0" r="0" t="0"/>
          <a:stretch/>
        </p:blipFill>
        <p:spPr>
          <a:xfrm>
            <a:off x="200015" y="1598726"/>
            <a:ext cx="5464013" cy="4061812"/>
          </a:xfrm>
          <a:prstGeom prst="rect">
            <a:avLst/>
          </a:prstGeom>
          <a:noFill/>
          <a:ln>
            <a:noFill/>
          </a:ln>
        </p:spPr>
      </p:pic>
      <p:pic>
        <p:nvPicPr>
          <p:cNvPr id="582" name="Google Shape;582;p30"/>
          <p:cNvPicPr preferRelativeResize="0"/>
          <p:nvPr/>
        </p:nvPicPr>
        <p:blipFill rotWithShape="1">
          <a:blip r:embed="rId10">
            <a:alphaModFix/>
          </a:blip>
          <a:srcRect b="0" l="0" r="0" t="0"/>
          <a:stretch/>
        </p:blipFill>
        <p:spPr>
          <a:xfrm>
            <a:off x="5956546" y="1071983"/>
            <a:ext cx="5494496" cy="468670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cxnSp>
        <p:nvCxnSpPr>
          <p:cNvPr id="587" name="Google Shape;587;p31"/>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588" name="Google Shape;588;p31"/>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589" name="Google Shape;589;p31"/>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590" name="Google Shape;590;p31"/>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591" name="Google Shape;591;p31"/>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592" name="Google Shape;592;p31"/>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593" name="Google Shape;593;p31"/>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594" name="Google Shape;594;p31"/>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595" name="Google Shape;595;p31"/>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596" name="Google Shape;596;p31"/>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597" name="Google Shape;597;p31"/>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598" name="Google Shape;598;p31"/>
          <p:cNvPicPr preferRelativeResize="0"/>
          <p:nvPr/>
        </p:nvPicPr>
        <p:blipFill rotWithShape="1">
          <a:blip r:embed="rId9">
            <a:alphaModFix/>
          </a:blip>
          <a:srcRect b="0" l="0" r="0" t="0"/>
          <a:stretch/>
        </p:blipFill>
        <p:spPr>
          <a:xfrm>
            <a:off x="200015" y="1598726"/>
            <a:ext cx="5464013" cy="4061812"/>
          </a:xfrm>
          <a:prstGeom prst="rect">
            <a:avLst/>
          </a:prstGeom>
          <a:noFill/>
          <a:ln>
            <a:noFill/>
          </a:ln>
        </p:spPr>
      </p:pic>
      <p:pic>
        <p:nvPicPr>
          <p:cNvPr id="599" name="Google Shape;599;p31"/>
          <p:cNvPicPr preferRelativeResize="0"/>
          <p:nvPr/>
        </p:nvPicPr>
        <p:blipFill rotWithShape="1">
          <a:blip r:embed="rId10">
            <a:alphaModFix/>
          </a:blip>
          <a:srcRect b="0" l="0" r="0" t="0"/>
          <a:stretch/>
        </p:blipFill>
        <p:spPr>
          <a:xfrm>
            <a:off x="5956546" y="1071983"/>
            <a:ext cx="5494496" cy="468670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cxnSp>
        <p:nvCxnSpPr>
          <p:cNvPr id="604" name="Google Shape;604;p32"/>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605" name="Google Shape;605;p32"/>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606" name="Google Shape;606;p32"/>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607" name="Google Shape;607;p32"/>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608" name="Google Shape;608;p32"/>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609" name="Google Shape;609;p32"/>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610" name="Google Shape;610;p32"/>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611" name="Google Shape;611;p32"/>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612" name="Google Shape;612;p32"/>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613" name="Google Shape;613;p32"/>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614" name="Google Shape;614;p32"/>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sp>
        <p:nvSpPr>
          <p:cNvPr id="615" name="Google Shape;615;p32"/>
          <p:cNvSpPr txBox="1"/>
          <p:nvPr/>
        </p:nvSpPr>
        <p:spPr>
          <a:xfrm>
            <a:off x="486561" y="1543788"/>
            <a:ext cx="10544961"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02124"/>
                </a:solidFill>
                <a:latin typeface="Times New Roman"/>
                <a:ea typeface="Times New Roman"/>
                <a:cs typeface="Times New Roman"/>
                <a:sym typeface="Times New Roman"/>
              </a:rPr>
              <a:t>SECTION 17 — COMMUNICATION, DISSEMINATION AND VISIBILITY</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rgbClr val="202124"/>
                </a:solidFill>
                <a:latin typeface="Times New Roman"/>
                <a:ea typeface="Times New Roman"/>
                <a:cs typeface="Times New Roman"/>
                <a:sym typeface="Times New Roman"/>
              </a:rPr>
              <a:t>17.1 Communication — Dissemination — Promotion of the project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Unless otherwise agreed with the NA, the beneficiaries must promote the project and its results by providing specific information addressed to several groups (incl media and the general public), in accordance with Annex 1 and in a strategic, coherent and effective.</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Before engaging in a communication or dissemination activity that is expected to will have a major media impact, the beneficiaries must inform the AN.</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Times New Roman"/>
                <a:ea typeface="Times New Roman"/>
                <a:cs typeface="Times New Roman"/>
                <a:sym typeface="Times New Roman"/>
              </a:rPr>
            </a:br>
            <a:r>
              <a:rPr b="1" lang="en-US" sz="1800">
                <a:solidFill>
                  <a:srgbClr val="202124"/>
                </a:solidFill>
                <a:latin typeface="Times New Roman"/>
                <a:ea typeface="Times New Roman"/>
                <a:cs typeface="Times New Roman"/>
                <a:sym typeface="Times New Roman"/>
              </a:rPr>
              <a:t>17.2 Visibility — European flag and funding statement</a:t>
            </a:r>
            <a:r>
              <a:rPr lang="en-US" sz="1800">
                <a:solidFill>
                  <a:srgbClr val="202124"/>
                </a:solidFill>
                <a:latin typeface="Times New Roman"/>
                <a:ea typeface="Times New Roman"/>
                <a:cs typeface="Times New Roman"/>
                <a:sym typeface="Times New Roman"/>
              </a:rPr>
              <a:t> Unless otherwise agreed with the NA, the communication activities of the beneficiaries in connection with the project (including media relations, conferences, seminars, materials of information, such as brochures, leaflets, posters, presentations, etc., in electronic format, by means of traditional communication or social communication platforms, etc.), dissemination activities and any infrastructure, equipment, vehicles, supplies or major deliverables funded by grant must acknowledge EU support and display the European flag (emblem) and declaration on funding (translated into local languages, if applicable):</a:t>
            </a:r>
            <a:endParaRPr sz="16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cxnSp>
        <p:nvCxnSpPr>
          <p:cNvPr id="620" name="Google Shape;620;p33"/>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621" name="Google Shape;621;p33"/>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622" name="Google Shape;622;p33"/>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623" name="Google Shape;623;p33"/>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624" name="Google Shape;624;p33"/>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625" name="Google Shape;625;p33"/>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626" name="Google Shape;626;p33"/>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627" name="Google Shape;627;p33"/>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628" name="Google Shape;628;p33"/>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629" name="Google Shape;629;p33"/>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630" name="Google Shape;630;p33"/>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631" name="Google Shape;631;p33"/>
          <p:cNvPicPr preferRelativeResize="0"/>
          <p:nvPr/>
        </p:nvPicPr>
        <p:blipFill rotWithShape="1">
          <a:blip r:embed="rId9">
            <a:alphaModFix/>
          </a:blip>
          <a:srcRect b="0" l="0" r="0" t="0"/>
          <a:stretch/>
        </p:blipFill>
        <p:spPr>
          <a:xfrm>
            <a:off x="207636" y="1573783"/>
            <a:ext cx="5448772" cy="1821338"/>
          </a:xfrm>
          <a:prstGeom prst="rect">
            <a:avLst/>
          </a:prstGeom>
          <a:noFill/>
          <a:ln>
            <a:noFill/>
          </a:ln>
        </p:spPr>
      </p:pic>
      <p:pic>
        <p:nvPicPr>
          <p:cNvPr id="632" name="Google Shape;632;p33"/>
          <p:cNvPicPr preferRelativeResize="0"/>
          <p:nvPr/>
        </p:nvPicPr>
        <p:blipFill rotWithShape="1">
          <a:blip r:embed="rId10">
            <a:alphaModFix/>
          </a:blip>
          <a:srcRect b="0" l="0" r="0" t="0"/>
          <a:stretch/>
        </p:blipFill>
        <p:spPr>
          <a:xfrm>
            <a:off x="121779" y="3346861"/>
            <a:ext cx="5479255" cy="2301439"/>
          </a:xfrm>
          <a:prstGeom prst="rect">
            <a:avLst/>
          </a:prstGeom>
          <a:noFill/>
          <a:ln>
            <a:noFill/>
          </a:ln>
        </p:spPr>
      </p:pic>
      <p:pic>
        <p:nvPicPr>
          <p:cNvPr id="633" name="Google Shape;633;p33"/>
          <p:cNvPicPr preferRelativeResize="0"/>
          <p:nvPr/>
        </p:nvPicPr>
        <p:blipFill rotWithShape="1">
          <a:blip r:embed="rId11">
            <a:alphaModFix/>
          </a:blip>
          <a:srcRect b="0" l="0" r="0" t="0"/>
          <a:stretch/>
        </p:blipFill>
        <p:spPr>
          <a:xfrm>
            <a:off x="5686891" y="1408534"/>
            <a:ext cx="5944115" cy="41303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cxnSp>
        <p:nvCxnSpPr>
          <p:cNvPr id="638" name="Google Shape;638;p34"/>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639" name="Google Shape;639;p34"/>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640" name="Google Shape;640;p34"/>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641" name="Google Shape;641;p34"/>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642" name="Google Shape;642;p34"/>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643" name="Google Shape;643;p34"/>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644" name="Google Shape;644;p34"/>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645" name="Google Shape;645;p34"/>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646" name="Google Shape;646;p34"/>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647" name="Google Shape;647;p34"/>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648" name="Google Shape;648;p34"/>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649" name="Google Shape;649;p34"/>
          <p:cNvPicPr preferRelativeResize="0"/>
          <p:nvPr/>
        </p:nvPicPr>
        <p:blipFill rotWithShape="1">
          <a:blip r:embed="rId9">
            <a:alphaModFix/>
          </a:blip>
          <a:srcRect b="0" l="0" r="0" t="0"/>
          <a:stretch/>
        </p:blipFill>
        <p:spPr>
          <a:xfrm>
            <a:off x="196205" y="1573783"/>
            <a:ext cx="5471634" cy="4130398"/>
          </a:xfrm>
          <a:prstGeom prst="rect">
            <a:avLst/>
          </a:prstGeom>
          <a:noFill/>
          <a:ln>
            <a:noFill/>
          </a:ln>
        </p:spPr>
      </p:pic>
      <p:sp>
        <p:nvSpPr>
          <p:cNvPr id="650" name="Google Shape;650;p34"/>
          <p:cNvSpPr txBox="1"/>
          <p:nvPr/>
        </p:nvSpPr>
        <p:spPr>
          <a:xfrm>
            <a:off x="5575433" y="1634194"/>
            <a:ext cx="610299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202124"/>
                </a:solidFill>
                <a:latin typeface="Times New Roman"/>
                <a:ea typeface="Times New Roman"/>
                <a:cs typeface="Times New Roman"/>
                <a:sym typeface="Times New Roman"/>
              </a:rPr>
              <a:t>ARTICLE 20 — KEEPING OF RECORDS</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000">
                <a:solidFill>
                  <a:srgbClr val="202124"/>
                </a:solidFill>
                <a:latin typeface="Times New Roman"/>
                <a:ea typeface="Times New Roman"/>
                <a:cs typeface="Times New Roman"/>
                <a:sym typeface="Times New Roman"/>
              </a:rPr>
              <a:t>20.1 Keeping records and supporting documents</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202124"/>
                </a:solidFill>
                <a:latin typeface="Times New Roman"/>
                <a:ea typeface="Times New Roman"/>
                <a:cs typeface="Times New Roman"/>
                <a:sym typeface="Times New Roman"/>
              </a:rPr>
              <a:t>(1) Beneficiaries must keep — at least until the deadline provided in the Data Sheet (a see point 6) — the records and other supporting documents to prove the implementation appropriateness of the project (proper implementation of activities and/or obtaining results, as described in Annex 1) in accordance with the standards accepted in that domain (if applicable).</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202124"/>
                </a:solidFill>
                <a:latin typeface="Times New Roman"/>
                <a:ea typeface="Times New Roman"/>
                <a:cs typeface="Times New Roman"/>
                <a:sym typeface="Times New Roman"/>
              </a:rPr>
              <a:t>(2) Records and supporting documents must be made available upon request (see Article 19) or in the context of checks, controls, audits or investigations (as see Article 25).</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202124"/>
                </a:solidFill>
                <a:latin typeface="Times New Roman"/>
                <a:ea typeface="Times New Roman"/>
                <a:cs typeface="Times New Roman"/>
                <a:sym typeface="Times New Roman"/>
              </a:rPr>
              <a:t>(3) If checks, controls, audits, investigations, litigations or other complaints regarding</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202124"/>
                </a:solidFill>
                <a:latin typeface="Times New Roman"/>
                <a:ea typeface="Times New Roman"/>
                <a:cs typeface="Times New Roman"/>
                <a:sym typeface="Times New Roman"/>
              </a:rPr>
              <a:t>contract (including extension of findings; see Article 25), beneficiaries must keep records and  other supporting documents until these procedures are completed.</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202124"/>
                </a:solidFill>
                <a:latin typeface="Times New Roman"/>
                <a:ea typeface="Times New Roman"/>
                <a:cs typeface="Times New Roman"/>
                <a:sym typeface="Times New Roman"/>
              </a:rPr>
              <a:t>(4) Beneficiaries must keep the original documents. Digital and digitized documents</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202124"/>
                </a:solidFill>
                <a:latin typeface="Times New Roman"/>
                <a:ea typeface="Times New Roman"/>
                <a:cs typeface="Times New Roman"/>
                <a:sym typeface="Times New Roman"/>
              </a:rPr>
              <a:t>are considered original if authorized by applicable national law. AN can accept non-original documents if they offer a comparable level of insurance.</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000">
                <a:solidFill>
                  <a:srgbClr val="202124"/>
                </a:solidFill>
                <a:latin typeface="Times New Roman"/>
                <a:ea typeface="Times New Roman"/>
                <a:cs typeface="Times New Roman"/>
                <a:sym typeface="Times New Roman"/>
              </a:rPr>
              <a:t>20.2 Consequences of Non-Compliance</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000">
                <a:solidFill>
                  <a:srgbClr val="202124"/>
                </a:solidFill>
                <a:latin typeface="Times New Roman"/>
                <a:ea typeface="Times New Roman"/>
                <a:cs typeface="Times New Roman"/>
                <a:sym typeface="Times New Roman"/>
              </a:rPr>
              <a:t>If a beneficiary breaches any of its obligations under Article 20.1, grants in the form of an insufficiently justified lump sum will be ineligible (see Article 6) and will be rejected (see Article 27), and the grant may be reduced (see Article 28).</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cxnSp>
        <p:nvCxnSpPr>
          <p:cNvPr id="655" name="Google Shape;655;p35"/>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656" name="Google Shape;656;p35"/>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657" name="Google Shape;657;p35"/>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658" name="Google Shape;658;p35"/>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659" name="Google Shape;659;p35"/>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660" name="Google Shape;660;p35"/>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661" name="Google Shape;661;p35"/>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662" name="Google Shape;662;p35"/>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663" name="Google Shape;663;p35"/>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664" name="Google Shape;664;p35"/>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665" name="Google Shape;665;p35"/>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666" name="Google Shape;666;p35"/>
          <p:cNvPicPr preferRelativeResize="0"/>
          <p:nvPr/>
        </p:nvPicPr>
        <p:blipFill rotWithShape="1">
          <a:blip r:embed="rId9">
            <a:alphaModFix/>
          </a:blip>
          <a:srcRect b="0" l="0" r="0" t="0"/>
          <a:stretch/>
        </p:blipFill>
        <p:spPr>
          <a:xfrm>
            <a:off x="355749" y="1168249"/>
            <a:ext cx="4627312" cy="4540066"/>
          </a:xfrm>
          <a:prstGeom prst="rect">
            <a:avLst/>
          </a:prstGeom>
          <a:noFill/>
          <a:ln>
            <a:noFill/>
          </a:ln>
        </p:spPr>
      </p:pic>
      <p:sp>
        <p:nvSpPr>
          <p:cNvPr id="667" name="Google Shape;667;p35"/>
          <p:cNvSpPr txBox="1"/>
          <p:nvPr/>
        </p:nvSpPr>
        <p:spPr>
          <a:xfrm>
            <a:off x="5126424" y="1147685"/>
            <a:ext cx="6998335" cy="46628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900">
                <a:solidFill>
                  <a:srgbClr val="202124"/>
                </a:solidFill>
                <a:latin typeface="Times New Roman"/>
                <a:ea typeface="Times New Roman"/>
                <a:cs typeface="Times New Roman"/>
                <a:sym typeface="Times New Roman"/>
              </a:rPr>
              <a:t>ARTICLE 21 — REPORTING</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900">
                <a:solidFill>
                  <a:srgbClr val="202124"/>
                </a:solidFill>
                <a:latin typeface="Times New Roman"/>
                <a:ea typeface="Times New Roman"/>
                <a:cs typeface="Times New Roman"/>
                <a:sym typeface="Times New Roman"/>
              </a:rPr>
              <a:t>21.1 Reporting During the Project</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If necessary, the coordinator must submit an interim report in accordance with the timetable</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established in the Data Sheet (see point 4.2) and with the conditions set out in Annex 2.</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900">
                <a:solidFill>
                  <a:srgbClr val="202124"/>
                </a:solidFill>
                <a:latin typeface="Times New Roman"/>
                <a:ea typeface="Times New Roman"/>
                <a:cs typeface="Times New Roman"/>
                <a:sym typeface="Times New Roman"/>
              </a:rPr>
              <a:t>21.2 Interim and Final Reporting</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(1) Beneficiaries must submit reports to request payments, in accordance with the calendar</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and with the methods provided in the Data Sheet (see point 4.2):</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 for additional pre-financing (if applicable): an </a:t>
            </a:r>
            <a:r>
              <a:rPr b="1" lang="en-US" sz="900">
                <a:solidFill>
                  <a:srgbClr val="202124"/>
                </a:solidFill>
                <a:latin typeface="Times New Roman"/>
                <a:ea typeface="Times New Roman"/>
                <a:cs typeface="Times New Roman"/>
                <a:sym typeface="Times New Roman"/>
              </a:rPr>
              <a:t>interim report</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 for final payment: a </a:t>
            </a:r>
            <a:r>
              <a:rPr b="1" lang="en-US" sz="900">
                <a:solidFill>
                  <a:srgbClr val="202124"/>
                </a:solidFill>
                <a:latin typeface="Times New Roman"/>
                <a:ea typeface="Times New Roman"/>
                <a:cs typeface="Times New Roman"/>
                <a:sym typeface="Times New Roman"/>
              </a:rPr>
              <a:t>final report</a:t>
            </a:r>
            <a:r>
              <a:rPr lang="en-US" sz="900">
                <a:solidFill>
                  <a:srgbClr val="202124"/>
                </a:solidFill>
                <a:latin typeface="Times New Roman"/>
                <a:ea typeface="Times New Roman"/>
                <a:cs typeface="Times New Roman"/>
                <a:sym typeface="Times New Roman"/>
              </a:rPr>
              <a:t>.</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(2) The interim reports include a technical and a financial part.</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The technical part includes an overview of the project implementation. This must developed using the model made available by AN.</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The financial part of the interim report includes a statement on the use of the previous payment</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of pre-financing.</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The financial part of the final report includes the financial statement (consolidated statement a</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consortium).</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(3) The financial statement must contain the grants in the form of a lump sum indicated in</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Annex 1 for work packages (in KA220 projects) or activities (in KA210 projects) that</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were completed during the reporting period.</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For the last reporting period, the beneficiaries can, exceptionally, declare, of also partial grants in the form of a lump sum for work packages that do not have been completed (for example, due to a case of force majeure or a technical impossibility).</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Lump sum grants that are not included in a financial statement will not be taken into account by the AN.</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(4) By signing the declaration regarding the use of the previous pre-financing payment (in the instrument reporting and management of Erasmus+), the coordinator confirms (on behalf of the consortium) that:</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 the information provided is complete, correct and true;</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 grants in the form of a declared lump sum are eligible (in particular, that packages of</a:t>
            </a:r>
            <a:r>
              <a:rPr lang="en-US" sz="900">
                <a:solidFill>
                  <a:schemeClr val="dk1"/>
                </a:solidFill>
                <a:latin typeface="Times New Roman"/>
                <a:ea typeface="Times New Roman"/>
                <a:cs typeface="Times New Roman"/>
                <a:sym typeface="Times New Roman"/>
              </a:rPr>
              <a:t> </a:t>
            </a:r>
            <a:r>
              <a:rPr lang="en-US" sz="900">
                <a:solidFill>
                  <a:srgbClr val="202124"/>
                </a:solidFill>
                <a:latin typeface="Times New Roman"/>
                <a:ea typeface="Times New Roman"/>
                <a:cs typeface="Times New Roman"/>
                <a:sym typeface="Times New Roman"/>
              </a:rPr>
              <a:t>work or activities have been completed, that the activities have been implemented in the manner</a:t>
            </a:r>
            <a:r>
              <a:rPr lang="en-US" sz="900">
                <a:solidFill>
                  <a:schemeClr val="dk1"/>
                </a:solidFill>
                <a:latin typeface="Times New Roman"/>
                <a:ea typeface="Times New Roman"/>
                <a:cs typeface="Times New Roman"/>
                <a:sym typeface="Times New Roman"/>
              </a:rPr>
              <a:t> </a:t>
            </a:r>
            <a:r>
              <a:rPr lang="en-US" sz="900">
                <a:solidFill>
                  <a:srgbClr val="202124"/>
                </a:solidFill>
                <a:latin typeface="Times New Roman"/>
                <a:ea typeface="Times New Roman"/>
                <a:cs typeface="Times New Roman"/>
                <a:sym typeface="Times New Roman"/>
              </a:rPr>
              <a:t>accordingly and/or the results were obtained in accordance with Annex 1; to be seen</a:t>
            </a:r>
            <a:r>
              <a:rPr lang="en-US" sz="900">
                <a:solidFill>
                  <a:schemeClr val="dk1"/>
                </a:solidFill>
                <a:latin typeface="Times New Roman"/>
                <a:ea typeface="Times New Roman"/>
                <a:cs typeface="Times New Roman"/>
                <a:sym typeface="Times New Roman"/>
              </a:rPr>
              <a:t> </a:t>
            </a:r>
            <a:r>
              <a:rPr lang="en-US" sz="900">
                <a:solidFill>
                  <a:srgbClr val="202124"/>
                </a:solidFill>
                <a:latin typeface="Times New Roman"/>
                <a:ea typeface="Times New Roman"/>
                <a:cs typeface="Times New Roman"/>
                <a:sym typeface="Times New Roman"/>
              </a:rPr>
              <a:t>Article 6);</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 the appropriate implementation and/or achievement can be justified by records and documents</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appropriate justifications (see Article 20 and Annex 2), which will be presented upon request (see</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see Article 19) or in the context of checks, controls, audits and investigations (a</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see Article 25).</a:t>
            </a:r>
            <a:endParaRPr sz="9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900">
                <a:solidFill>
                  <a:srgbClr val="202124"/>
                </a:solidFill>
                <a:latin typeface="Times New Roman"/>
                <a:ea typeface="Times New Roman"/>
                <a:cs typeface="Times New Roman"/>
                <a:sym typeface="Times New Roman"/>
              </a:rPr>
              <a:t>In case of recoveries (see Article 22), the beneficiaries will also be liable for the grants</a:t>
            </a:r>
            <a:r>
              <a:rPr lang="en-US" sz="900">
                <a:solidFill>
                  <a:schemeClr val="dk1"/>
                </a:solidFill>
                <a:latin typeface="Times New Roman"/>
                <a:ea typeface="Times New Roman"/>
                <a:cs typeface="Times New Roman"/>
                <a:sym typeface="Times New Roman"/>
              </a:rPr>
              <a:t> </a:t>
            </a:r>
            <a:r>
              <a:rPr lang="en-US" sz="900">
                <a:solidFill>
                  <a:srgbClr val="202124"/>
                </a:solidFill>
                <a:latin typeface="Times New Roman"/>
                <a:ea typeface="Times New Roman"/>
                <a:cs typeface="Times New Roman"/>
                <a:sym typeface="Times New Roman"/>
              </a:rPr>
              <a:t>in the form of a lump sum declared for their affiliated entities (if applicable).</a:t>
            </a:r>
            <a:endParaRPr sz="900">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cxnSp>
        <p:nvCxnSpPr>
          <p:cNvPr id="672" name="Google Shape;672;p36"/>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673" name="Google Shape;673;p36"/>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674" name="Google Shape;674;p36"/>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675" name="Google Shape;675;p36"/>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676" name="Google Shape;676;p36"/>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677" name="Google Shape;677;p36"/>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678" name="Google Shape;678;p36"/>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679" name="Google Shape;679;p36"/>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680" name="Google Shape;680;p36"/>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681" name="Google Shape;681;p36"/>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682" name="Google Shape;682;p36"/>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683" name="Google Shape;683;p36"/>
          <p:cNvPicPr preferRelativeResize="0"/>
          <p:nvPr/>
        </p:nvPicPr>
        <p:blipFill rotWithShape="1">
          <a:blip r:embed="rId9">
            <a:alphaModFix/>
          </a:blip>
          <a:srcRect b="0" l="0" r="0" t="0"/>
          <a:stretch/>
        </p:blipFill>
        <p:spPr>
          <a:xfrm>
            <a:off x="1355042" y="2228624"/>
            <a:ext cx="8192247" cy="821445"/>
          </a:xfrm>
          <a:prstGeom prst="rect">
            <a:avLst/>
          </a:prstGeom>
          <a:noFill/>
          <a:ln>
            <a:noFill/>
          </a:ln>
        </p:spPr>
      </p:pic>
      <p:sp>
        <p:nvSpPr>
          <p:cNvPr id="684" name="Google Shape;684;p36"/>
          <p:cNvSpPr txBox="1"/>
          <p:nvPr/>
        </p:nvSpPr>
        <p:spPr>
          <a:xfrm>
            <a:off x="1355042" y="4201939"/>
            <a:ext cx="1078908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02124"/>
                </a:solidFill>
                <a:latin typeface="Times New Roman"/>
                <a:ea typeface="Times New Roman"/>
                <a:cs typeface="Times New Roman"/>
                <a:sym typeface="Times New Roman"/>
              </a:rPr>
              <a:t>21.4 Reporting Language</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Reporting must be done in the language in which the contract is drawn up, unless which is otherwise agreed with the AN (see Data sheet, point 4.2).</a:t>
            </a:r>
            <a:endParaRPr sz="1600">
              <a:solidFill>
                <a:schemeClr val="dk1"/>
              </a:solidFill>
              <a:latin typeface="Calibri"/>
              <a:ea typeface="Calibri"/>
              <a:cs typeface="Calibri"/>
              <a:sym typeface="Calibri"/>
            </a:endParaRPr>
          </a:p>
        </p:txBody>
      </p:sp>
      <p:pic>
        <p:nvPicPr>
          <p:cNvPr id="685" name="Google Shape;685;p36"/>
          <p:cNvPicPr preferRelativeResize="0"/>
          <p:nvPr/>
        </p:nvPicPr>
        <p:blipFill rotWithShape="1">
          <a:blip r:embed="rId10">
            <a:alphaModFix/>
          </a:blip>
          <a:srcRect b="0" l="0" r="0" t="0"/>
          <a:stretch/>
        </p:blipFill>
        <p:spPr>
          <a:xfrm>
            <a:off x="618425" y="1529821"/>
            <a:ext cx="7367894" cy="588148"/>
          </a:xfrm>
          <a:prstGeom prst="rect">
            <a:avLst/>
          </a:prstGeom>
          <a:noFill/>
          <a:ln>
            <a:noFill/>
          </a:ln>
        </p:spPr>
      </p:pic>
      <p:sp>
        <p:nvSpPr>
          <p:cNvPr id="686" name="Google Shape;686;p36"/>
          <p:cNvSpPr txBox="1"/>
          <p:nvPr/>
        </p:nvSpPr>
        <p:spPr>
          <a:xfrm>
            <a:off x="678670" y="3170514"/>
            <a:ext cx="610299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02124"/>
                </a:solidFill>
                <a:latin typeface="Times New Roman"/>
                <a:ea typeface="Times New Roman"/>
                <a:cs typeface="Times New Roman"/>
                <a:sym typeface="Times New Roman"/>
              </a:rPr>
              <a:t>21.3 The currency in which the financial statements are expressed and the conversion to euros</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Financial statements must be drawn up in euros.</a:t>
            </a:r>
            <a:endParaRPr sz="16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cxnSp>
        <p:nvCxnSpPr>
          <p:cNvPr id="691" name="Google Shape;691;p37"/>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692" name="Google Shape;692;p37"/>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693" name="Google Shape;693;p37"/>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694" name="Google Shape;694;p37"/>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695" name="Google Shape;695;p37"/>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696" name="Google Shape;696;p37"/>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697" name="Google Shape;697;p37"/>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698" name="Google Shape;698;p37"/>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699" name="Google Shape;699;p37"/>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700" name="Google Shape;700;p37"/>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701" name="Google Shape;701;p37"/>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702" name="Google Shape;702;p37"/>
          <p:cNvPicPr preferRelativeResize="0"/>
          <p:nvPr/>
        </p:nvPicPr>
        <p:blipFill rotWithShape="1">
          <a:blip r:embed="rId9">
            <a:alphaModFix/>
          </a:blip>
          <a:srcRect b="0" l="0" r="0" t="0"/>
          <a:stretch/>
        </p:blipFill>
        <p:spPr>
          <a:xfrm>
            <a:off x="321031" y="1770175"/>
            <a:ext cx="5342083" cy="1120237"/>
          </a:xfrm>
          <a:prstGeom prst="rect">
            <a:avLst/>
          </a:prstGeom>
          <a:noFill/>
          <a:ln>
            <a:noFill/>
          </a:ln>
        </p:spPr>
      </p:pic>
      <p:sp>
        <p:nvSpPr>
          <p:cNvPr id="703" name="Google Shape;703;p37"/>
          <p:cNvSpPr txBox="1"/>
          <p:nvPr/>
        </p:nvSpPr>
        <p:spPr>
          <a:xfrm>
            <a:off x="257961" y="3157232"/>
            <a:ext cx="1060794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02124"/>
                </a:solidFill>
                <a:latin typeface="Times New Roman"/>
                <a:ea typeface="Times New Roman"/>
                <a:cs typeface="Times New Roman"/>
                <a:sym typeface="Times New Roman"/>
              </a:rPr>
              <a:t>22.3.2 Amount due upon termination of the beneficiary's participation — Recovery</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202124"/>
                </a:solidFill>
                <a:latin typeface="Times New Roman"/>
                <a:ea typeface="Times New Roman"/>
                <a:cs typeface="Times New Roman"/>
                <a:sym typeface="Times New Roman"/>
              </a:rPr>
              <a:t>In the event of termination of the beneficiary's participation, the AN will determine the provisional amount due for the beneficiary in question. Any payments will be made together with the final payment.</a:t>
            </a:r>
            <a:endParaRPr sz="16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cxnSp>
        <p:nvCxnSpPr>
          <p:cNvPr id="708" name="Google Shape;708;p38"/>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709" name="Google Shape;709;p38"/>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710" name="Google Shape;710;p38"/>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711" name="Google Shape;711;p38"/>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712" name="Google Shape;712;p38"/>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713" name="Google Shape;713;p38"/>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714" name="Google Shape;714;p38"/>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715" name="Google Shape;715;p38"/>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716" name="Google Shape;716;p38"/>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717" name="Google Shape;717;p38"/>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pic>
        <p:nvPicPr>
          <p:cNvPr id="718" name="Google Shape;718;p38"/>
          <p:cNvPicPr preferRelativeResize="0"/>
          <p:nvPr/>
        </p:nvPicPr>
        <p:blipFill rotWithShape="1">
          <a:blip r:embed="rId9">
            <a:alphaModFix/>
          </a:blip>
          <a:srcRect b="0" l="0" r="0" t="0"/>
          <a:stretch/>
        </p:blipFill>
        <p:spPr>
          <a:xfrm>
            <a:off x="121779" y="1141434"/>
            <a:ext cx="4459513" cy="4582195"/>
          </a:xfrm>
          <a:prstGeom prst="rect">
            <a:avLst/>
          </a:prstGeom>
          <a:noFill/>
          <a:ln>
            <a:noFill/>
          </a:ln>
        </p:spPr>
      </p:pic>
      <p:pic>
        <p:nvPicPr>
          <p:cNvPr id="719" name="Google Shape;719;p38"/>
          <p:cNvPicPr preferRelativeResize="0"/>
          <p:nvPr/>
        </p:nvPicPr>
        <p:blipFill rotWithShape="1">
          <a:blip r:embed="rId10">
            <a:alphaModFix/>
          </a:blip>
          <a:srcRect b="0" l="0" r="0" t="0"/>
          <a:stretch/>
        </p:blipFill>
        <p:spPr>
          <a:xfrm>
            <a:off x="5126424" y="1266745"/>
            <a:ext cx="4759528" cy="422269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cxnSp>
        <p:nvCxnSpPr>
          <p:cNvPr id="724" name="Google Shape;724;p39"/>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725" name="Google Shape;725;p39"/>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726" name="Google Shape;726;p39"/>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727" name="Google Shape;727;p39"/>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728" name="Google Shape;728;p39"/>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729" name="Google Shape;729;p39"/>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730" name="Google Shape;730;p39"/>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731" name="Google Shape;731;p39"/>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732" name="Google Shape;732;p39"/>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733" name="Google Shape;733;p39"/>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734" name="Google Shape;734;p39"/>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Funding Contract</a:t>
            </a:r>
            <a:endParaRPr/>
          </a:p>
        </p:txBody>
      </p:sp>
      <p:pic>
        <p:nvPicPr>
          <p:cNvPr id="735" name="Google Shape;735;p39"/>
          <p:cNvPicPr preferRelativeResize="0"/>
          <p:nvPr/>
        </p:nvPicPr>
        <p:blipFill rotWithShape="1">
          <a:blip r:embed="rId9">
            <a:alphaModFix/>
          </a:blip>
          <a:srcRect b="0" l="0" r="0" t="0"/>
          <a:stretch/>
        </p:blipFill>
        <p:spPr>
          <a:xfrm>
            <a:off x="131429" y="1702781"/>
            <a:ext cx="5601185" cy="769687"/>
          </a:xfrm>
          <a:prstGeom prst="rect">
            <a:avLst/>
          </a:prstGeom>
          <a:noFill/>
          <a:ln>
            <a:noFill/>
          </a:ln>
        </p:spPr>
      </p:pic>
      <p:pic>
        <p:nvPicPr>
          <p:cNvPr id="736" name="Google Shape;736;p39"/>
          <p:cNvPicPr preferRelativeResize="0"/>
          <p:nvPr/>
        </p:nvPicPr>
        <p:blipFill rotWithShape="1">
          <a:blip r:embed="rId10">
            <a:alphaModFix/>
          </a:blip>
          <a:srcRect b="0" l="0" r="0" t="0"/>
          <a:stretch/>
        </p:blipFill>
        <p:spPr>
          <a:xfrm>
            <a:off x="5956546" y="1405344"/>
            <a:ext cx="4783682" cy="39336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cxnSp>
        <p:nvCxnSpPr>
          <p:cNvPr id="144" name="Google Shape;144;p4"/>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145" name="Google Shape;145;p4"/>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146" name="Google Shape;146;p4"/>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147" name="Google Shape;147;p4"/>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148" name="Google Shape;148;p4"/>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149" name="Google Shape;149;p4"/>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150" name="Google Shape;150;p4"/>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151" name="Google Shape;151;p4"/>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152" name="Google Shape;152;p4"/>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153" name="Google Shape;153;p4"/>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pic>
        <p:nvPicPr>
          <p:cNvPr descr="Instrumente de lucru si accesorii ale echipamentului de bioprintare" id="154" name="Google Shape;154;p4"/>
          <p:cNvPicPr preferRelativeResize="0"/>
          <p:nvPr/>
        </p:nvPicPr>
        <p:blipFill rotWithShape="1">
          <a:blip r:embed="rId9">
            <a:alphaModFix/>
          </a:blip>
          <a:srcRect b="0" l="0" r="0" t="0"/>
          <a:stretch/>
        </p:blipFill>
        <p:spPr>
          <a:xfrm>
            <a:off x="398528" y="1243729"/>
            <a:ext cx="3091355" cy="2060903"/>
          </a:xfrm>
          <a:prstGeom prst="rect">
            <a:avLst/>
          </a:prstGeom>
          <a:noFill/>
          <a:ln>
            <a:noFill/>
          </a:ln>
        </p:spPr>
      </p:pic>
      <p:pic>
        <p:nvPicPr>
          <p:cNvPr descr="Capete de printare bioimprimanta 3D" id="155" name="Google Shape;155;p4"/>
          <p:cNvPicPr preferRelativeResize="0"/>
          <p:nvPr/>
        </p:nvPicPr>
        <p:blipFill rotWithShape="1">
          <a:blip r:embed="rId10">
            <a:alphaModFix/>
          </a:blip>
          <a:srcRect b="0" l="0" r="0" t="0"/>
          <a:stretch/>
        </p:blipFill>
        <p:spPr>
          <a:xfrm>
            <a:off x="398527" y="3429000"/>
            <a:ext cx="3091355" cy="1964697"/>
          </a:xfrm>
          <a:prstGeom prst="rect">
            <a:avLst/>
          </a:prstGeom>
          <a:noFill/>
          <a:ln>
            <a:noFill/>
          </a:ln>
        </p:spPr>
      </p:pic>
      <p:pic>
        <p:nvPicPr>
          <p:cNvPr descr="Primele teste si obiecte printate cu ajutorul bioprinter-ului" id="156" name="Google Shape;156;p4"/>
          <p:cNvPicPr preferRelativeResize="0"/>
          <p:nvPr/>
        </p:nvPicPr>
        <p:blipFill rotWithShape="1">
          <a:blip r:embed="rId11">
            <a:alphaModFix/>
          </a:blip>
          <a:srcRect b="0" l="0" r="0" t="0"/>
          <a:stretch/>
        </p:blipFill>
        <p:spPr>
          <a:xfrm>
            <a:off x="5579674" y="1825625"/>
            <a:ext cx="4587874" cy="2670174"/>
          </a:xfrm>
          <a:prstGeom prst="rect">
            <a:avLst/>
          </a:prstGeom>
          <a:noFill/>
          <a:ln>
            <a:noFill/>
          </a:ln>
        </p:spPr>
      </p:pic>
      <p:sp>
        <p:nvSpPr>
          <p:cNvPr id="157" name="Google Shape;157;p4"/>
          <p:cNvSpPr txBox="1"/>
          <p:nvPr/>
        </p:nvSpPr>
        <p:spPr>
          <a:xfrm>
            <a:off x="4201064" y="1206842"/>
            <a:ext cx="61034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Instruments, objects printed, 5 heads for bioprinting</a:t>
            </a:r>
            <a:endParaRPr sz="1800">
              <a:solidFill>
                <a:schemeClr val="dk1"/>
              </a:solidFill>
              <a:latin typeface="Calibri"/>
              <a:ea typeface="Calibri"/>
              <a:cs typeface="Calibri"/>
              <a:sym typeface="Calibri"/>
            </a:endParaRPr>
          </a:p>
        </p:txBody>
      </p:sp>
      <p:sp>
        <p:nvSpPr>
          <p:cNvPr id="158" name="Google Shape;158;p4"/>
          <p:cNvSpPr txBox="1"/>
          <p:nvPr/>
        </p:nvSpPr>
        <p:spPr>
          <a:xfrm>
            <a:off x="2088411" y="5404924"/>
            <a:ext cx="97937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https://www.bioprintere.ro/bioimprimanta-3d-performanta-universitatea-politehnica-bucuresti/</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cxnSp>
        <p:nvCxnSpPr>
          <p:cNvPr id="741" name="Google Shape;741;p40"/>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742" name="Google Shape;742;p40"/>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743" name="Google Shape;743;p40"/>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744" name="Google Shape;744;p40"/>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745" name="Google Shape;745;p40"/>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746" name="Google Shape;746;p40"/>
          <p:cNvPicPr preferRelativeResize="0"/>
          <p:nvPr/>
        </p:nvPicPr>
        <p:blipFill rotWithShape="1">
          <a:blip r:embed="rId4">
            <a:alphaModFix/>
          </a:blip>
          <a:srcRect b="0" l="0" r="0" t="0"/>
          <a:stretch/>
        </p:blipFill>
        <p:spPr>
          <a:xfrm>
            <a:off x="4445390" y="5834571"/>
            <a:ext cx="945510" cy="945510"/>
          </a:xfrm>
          <a:prstGeom prst="rect">
            <a:avLst/>
          </a:prstGeom>
          <a:noFill/>
          <a:ln>
            <a:noFill/>
          </a:ln>
        </p:spPr>
      </p:pic>
      <p:pic>
        <p:nvPicPr>
          <p:cNvPr id="747" name="Google Shape;747;p40"/>
          <p:cNvPicPr preferRelativeResize="0"/>
          <p:nvPr/>
        </p:nvPicPr>
        <p:blipFill rotWithShape="1">
          <a:blip r:embed="rId5">
            <a:alphaModFix/>
          </a:blip>
          <a:srcRect b="0" l="0" r="0" t="0"/>
          <a:stretch/>
        </p:blipFill>
        <p:spPr>
          <a:xfrm>
            <a:off x="1965501" y="5848941"/>
            <a:ext cx="1000879" cy="916771"/>
          </a:xfrm>
          <a:prstGeom prst="rect">
            <a:avLst/>
          </a:prstGeom>
          <a:noFill/>
          <a:ln>
            <a:noFill/>
          </a:ln>
        </p:spPr>
      </p:pic>
      <p:pic>
        <p:nvPicPr>
          <p:cNvPr id="748" name="Google Shape;748;p40"/>
          <p:cNvPicPr preferRelativeResize="0"/>
          <p:nvPr/>
        </p:nvPicPr>
        <p:blipFill rotWithShape="1">
          <a:blip r:embed="rId6">
            <a:alphaModFix/>
          </a:blip>
          <a:srcRect b="0" l="0" r="0" t="0"/>
          <a:stretch/>
        </p:blipFill>
        <p:spPr>
          <a:xfrm>
            <a:off x="7226276" y="5848941"/>
            <a:ext cx="945510" cy="941942"/>
          </a:xfrm>
          <a:prstGeom prst="rect">
            <a:avLst/>
          </a:prstGeom>
          <a:noFill/>
          <a:ln>
            <a:noFill/>
          </a:ln>
        </p:spPr>
      </p:pic>
      <p:pic>
        <p:nvPicPr>
          <p:cNvPr descr="EDIBON | Móstoles" id="749" name="Google Shape;749;p40"/>
          <p:cNvPicPr preferRelativeResize="0"/>
          <p:nvPr/>
        </p:nvPicPr>
        <p:blipFill rotWithShape="1">
          <a:blip r:embed="rId7">
            <a:alphaModFix/>
          </a:blip>
          <a:srcRect b="0" l="0" r="0" t="0"/>
          <a:stretch/>
        </p:blipFill>
        <p:spPr>
          <a:xfrm>
            <a:off x="9726059" y="5793616"/>
            <a:ext cx="1000879" cy="1000879"/>
          </a:xfrm>
          <a:prstGeom prst="rect">
            <a:avLst/>
          </a:prstGeom>
          <a:noFill/>
          <a:ln>
            <a:noFill/>
          </a:ln>
        </p:spPr>
      </p:pic>
      <p:pic>
        <p:nvPicPr>
          <p:cNvPr descr="A blue rectangle with text&#10;&#10;Description automatically generated" id="750" name="Google Shape;750;p40"/>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751" name="Google Shape;751;p40"/>
          <p:cNvSpPr txBox="1"/>
          <p:nvPr/>
        </p:nvSpPr>
        <p:spPr>
          <a:xfrm>
            <a:off x="1199072" y="1203110"/>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752" name="Google Shape;752;p40"/>
          <p:cNvSpPr txBox="1"/>
          <p:nvPr/>
        </p:nvSpPr>
        <p:spPr>
          <a:xfrm>
            <a:off x="407840" y="1572423"/>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Budget: 120 000 Euro, for a year between 15.11.2023 – 14.11.2024</a:t>
            </a:r>
            <a:endParaRPr/>
          </a:p>
        </p:txBody>
      </p:sp>
      <p:sp>
        <p:nvSpPr>
          <p:cNvPr id="753" name="Google Shape;753;p40"/>
          <p:cNvSpPr txBox="1"/>
          <p:nvPr/>
        </p:nvSpPr>
        <p:spPr>
          <a:xfrm>
            <a:off x="356082" y="1894489"/>
            <a:ext cx="1016814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First funding realized by Romanian Agency: </a:t>
            </a:r>
            <a:r>
              <a:rPr b="1" lang="en-US" sz="1800">
                <a:solidFill>
                  <a:schemeClr val="dk1"/>
                </a:solidFill>
                <a:highlight>
                  <a:srgbClr val="00FFFF"/>
                </a:highlight>
                <a:latin typeface="Calibri"/>
                <a:ea typeface="Calibri"/>
                <a:cs typeface="Calibri"/>
                <a:sym typeface="Calibri"/>
              </a:rPr>
              <a:t>96 000 Euro </a:t>
            </a:r>
            <a:r>
              <a:rPr lang="en-US" sz="1800">
                <a:solidFill>
                  <a:schemeClr val="dk1"/>
                </a:solidFill>
                <a:latin typeface="Calibri"/>
                <a:ea typeface="Calibri"/>
                <a:cs typeface="Calibri"/>
                <a:sym typeface="Calibri"/>
              </a:rPr>
              <a:t>(80% from project budget)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At the final of project, it will give the rest of 20% from project budget if all the objectives of the project have been met. </a:t>
            </a:r>
            <a:endParaRPr/>
          </a:p>
        </p:txBody>
      </p:sp>
      <p:sp>
        <p:nvSpPr>
          <p:cNvPr id="754" name="Google Shape;754;p40"/>
          <p:cNvSpPr txBox="1"/>
          <p:nvPr/>
        </p:nvSpPr>
        <p:spPr>
          <a:xfrm>
            <a:off x="356082" y="2442949"/>
            <a:ext cx="1104803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b="0" i="0" lang="en-US" sz="1800">
                <a:solidFill>
                  <a:schemeClr val="dk1"/>
                </a:solidFill>
                <a:latin typeface="Times New Roman"/>
                <a:ea typeface="Times New Roman"/>
                <a:cs typeface="Times New Roman"/>
                <a:sym typeface="Times New Roman"/>
              </a:rPr>
              <a:t>The money was transmitted by UNSTPB to all the AMAZE project partners, this being confirmed by the partners.</a:t>
            </a:r>
            <a:endParaRPr sz="1800">
              <a:solidFill>
                <a:schemeClr val="dk1"/>
              </a:solidFill>
              <a:latin typeface="Times New Roman"/>
              <a:ea typeface="Times New Roman"/>
              <a:cs typeface="Times New Roman"/>
              <a:sym typeface="Times New Roman"/>
            </a:endParaRPr>
          </a:p>
        </p:txBody>
      </p:sp>
      <p:pic>
        <p:nvPicPr>
          <p:cNvPr id="755" name="Google Shape;755;p40"/>
          <p:cNvPicPr preferRelativeResize="0"/>
          <p:nvPr/>
        </p:nvPicPr>
        <p:blipFill rotWithShape="1">
          <a:blip r:embed="rId9">
            <a:alphaModFix/>
          </a:blip>
          <a:srcRect b="0" l="0" r="0" t="0"/>
          <a:stretch/>
        </p:blipFill>
        <p:spPr>
          <a:xfrm>
            <a:off x="121779" y="3089280"/>
            <a:ext cx="11937949" cy="208440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cxnSp>
        <p:nvCxnSpPr>
          <p:cNvPr id="760" name="Google Shape;760;p41"/>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761" name="Google Shape;761;p41"/>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762" name="Google Shape;762;p41"/>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763" name="Google Shape;763;p41"/>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764" name="Google Shape;764;p41"/>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765" name="Google Shape;765;p41"/>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766" name="Google Shape;766;p41"/>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767" name="Google Shape;767;p41"/>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768" name="Google Shape;768;p41"/>
          <p:cNvSpPr txBox="1"/>
          <p:nvPr/>
        </p:nvSpPr>
        <p:spPr>
          <a:xfrm>
            <a:off x="4729674" y="1513410"/>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workpackages:</a:t>
            </a:r>
            <a:endParaRPr/>
          </a:p>
        </p:txBody>
      </p:sp>
      <p:pic>
        <p:nvPicPr>
          <p:cNvPr descr="Poznan University of Technology International Relations Office | Poznan" id="769" name="Google Shape;769;p41"/>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770" name="Google Shape;770;p41"/>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771" name="Google Shape;771;p41"/>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sp>
        <p:nvSpPr>
          <p:cNvPr id="772" name="Google Shape;772;p41"/>
          <p:cNvSpPr txBox="1"/>
          <p:nvPr/>
        </p:nvSpPr>
        <p:spPr>
          <a:xfrm>
            <a:off x="84310" y="1813278"/>
            <a:ext cx="11643534"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Calibri"/>
                <a:ea typeface="Calibri"/>
                <a:cs typeface="Calibri"/>
                <a:sym typeface="Calibri"/>
              </a:rPr>
              <a:t>IO1</a:t>
            </a:r>
            <a:r>
              <a:rPr b="1" lang="en-US" sz="1800">
                <a:solidFill>
                  <a:schemeClr val="dk1"/>
                </a:solidFill>
                <a:latin typeface="Calibri"/>
                <a:ea typeface="Calibri"/>
                <a:cs typeface="Calibri"/>
                <a:sym typeface="Calibri"/>
              </a:rPr>
              <a:t> - AMAZE e-book for developing of complex design industrial parts </a:t>
            </a:r>
            <a:r>
              <a:rPr b="1" lang="en-US" sz="1800">
                <a:solidFill>
                  <a:schemeClr val="dk1"/>
                </a:solidFill>
                <a:highlight>
                  <a:srgbClr val="FFFF00"/>
                </a:highlight>
                <a:latin typeface="Calibri"/>
                <a:ea typeface="Calibri"/>
                <a:cs typeface="Calibri"/>
                <a:sym typeface="Calibri"/>
              </a:rPr>
              <a:t>(15.11.2023 – 14.03.2024) – Leading organisation - UNSTPB</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highlight>
                  <a:srgbClr val="FF00FF"/>
                </a:highlight>
                <a:latin typeface="Calibri"/>
                <a:ea typeface="Calibri"/>
                <a:cs typeface="Calibri"/>
                <a:sym typeface="Calibri"/>
              </a:rPr>
              <a:t>IO2</a:t>
            </a:r>
            <a:r>
              <a:rPr b="1" lang="en-US" sz="1800">
                <a:solidFill>
                  <a:schemeClr val="dk1"/>
                </a:solidFill>
                <a:latin typeface="Calibri"/>
                <a:ea typeface="Calibri"/>
                <a:cs typeface="Calibri"/>
                <a:sym typeface="Calibri"/>
              </a:rPr>
              <a:t> - AMAZE e-toolkit manual for digital learning in producing complex design industrial parts </a:t>
            </a:r>
            <a:r>
              <a:rPr b="1" lang="en-US" sz="1800">
                <a:solidFill>
                  <a:schemeClr val="dk1"/>
                </a:solidFill>
                <a:highlight>
                  <a:srgbClr val="FFFF00"/>
                </a:highlight>
                <a:latin typeface="Calibri"/>
                <a:ea typeface="Calibri"/>
                <a:cs typeface="Calibri"/>
                <a:sym typeface="Calibri"/>
              </a:rPr>
              <a:t>(15.03.2024 – 14.06.2024) – Leading organisation CHNU</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highlight>
                  <a:srgbClr val="00FF00"/>
                </a:highlight>
                <a:latin typeface="Calibri"/>
                <a:ea typeface="Calibri"/>
                <a:cs typeface="Calibri"/>
                <a:sym typeface="Calibri"/>
              </a:rPr>
              <a:t>IO3</a:t>
            </a:r>
            <a:r>
              <a:rPr b="1" lang="en-US" sz="1800">
                <a:solidFill>
                  <a:schemeClr val="dk1"/>
                </a:solidFill>
                <a:latin typeface="Calibri"/>
                <a:ea typeface="Calibri"/>
                <a:cs typeface="Calibri"/>
                <a:sym typeface="Calibri"/>
              </a:rPr>
              <a:t> - AMAZE e-learning VR/AR platform for virtual laboratory </a:t>
            </a:r>
            <a:r>
              <a:rPr b="1" lang="en-US" sz="1800">
                <a:solidFill>
                  <a:schemeClr val="dk1"/>
                </a:solidFill>
                <a:highlight>
                  <a:srgbClr val="FFFF00"/>
                </a:highlight>
                <a:latin typeface="Calibri"/>
                <a:ea typeface="Calibri"/>
                <a:cs typeface="Calibri"/>
                <a:sym typeface="Calibri"/>
              </a:rPr>
              <a:t>(15.06.2024 – 14.09.2024) - Leading organisation Edibon International S.A.</a:t>
            </a:r>
            <a:endParaRPr/>
          </a:p>
          <a:p>
            <a:pPr indent="0" lvl="0" marL="0" marR="0" rtl="0" algn="l">
              <a:spcBef>
                <a:spcPts val="0"/>
              </a:spcBef>
              <a:spcAft>
                <a:spcPts val="0"/>
              </a:spcAft>
              <a:buNone/>
            </a:pPr>
            <a:r>
              <a:t/>
            </a:r>
            <a:endParaRPr b="1" sz="1800">
              <a:solidFill>
                <a:schemeClr val="dk1"/>
              </a:solidFill>
              <a:highlight>
                <a:srgbClr val="FFFF00"/>
              </a:highlight>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highlight>
                  <a:srgbClr val="FF0000"/>
                </a:highlight>
                <a:latin typeface="Calibri"/>
                <a:ea typeface="Calibri"/>
                <a:cs typeface="Calibri"/>
                <a:sym typeface="Calibri"/>
              </a:rPr>
              <a:t>IO4</a:t>
            </a:r>
            <a:r>
              <a:rPr b="1" lang="en-US" sz="1800">
                <a:solidFill>
                  <a:schemeClr val="dk1"/>
                </a:solidFill>
                <a:latin typeface="Calibri"/>
                <a:ea typeface="Calibri"/>
                <a:cs typeface="Calibri"/>
                <a:sym typeface="Calibri"/>
              </a:rPr>
              <a:t> – AMAZE e-case studies for project-based learning method used in developing, testing and manufacturing of customized industrial parts by Additive Manufacturing technologies (some 3D models, cases of design or architectural models) </a:t>
            </a:r>
            <a:r>
              <a:rPr b="1" lang="en-US" sz="1800">
                <a:solidFill>
                  <a:schemeClr val="dk1"/>
                </a:solidFill>
                <a:highlight>
                  <a:srgbClr val="FFFF00"/>
                </a:highlight>
                <a:latin typeface="Calibri"/>
                <a:ea typeface="Calibri"/>
                <a:cs typeface="Calibri"/>
                <a:sym typeface="Calibri"/>
              </a:rPr>
              <a:t>(15.09.2024-14.11.2024) – Leading organisation PUT</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Management and Dissemination Results (15.11.2023 – 14.11.2024)</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cxnSp>
        <p:nvCxnSpPr>
          <p:cNvPr id="777" name="Google Shape;777;p42"/>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778" name="Google Shape;778;p42"/>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779" name="Google Shape;779;p42"/>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780" name="Google Shape;780;p42"/>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781" name="Google Shape;781;p42"/>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782" name="Google Shape;782;p42"/>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783" name="Google Shape;783;p42"/>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784" name="Google Shape;784;p42"/>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785" name="Google Shape;785;p42"/>
          <p:cNvSpPr txBox="1"/>
          <p:nvPr/>
        </p:nvSpPr>
        <p:spPr>
          <a:xfrm>
            <a:off x="2744109" y="1470252"/>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Distribution of the grant amount among participating organisations</a:t>
            </a:r>
            <a:endParaRPr b="1" sz="1800">
              <a:solidFill>
                <a:schemeClr val="dk1"/>
              </a:solidFill>
              <a:highlight>
                <a:srgbClr val="00FFFF"/>
              </a:highlight>
              <a:latin typeface="Times New Roman"/>
              <a:ea typeface="Times New Roman"/>
              <a:cs typeface="Times New Roman"/>
              <a:sym typeface="Times New Roman"/>
            </a:endParaRPr>
          </a:p>
        </p:txBody>
      </p:sp>
      <p:pic>
        <p:nvPicPr>
          <p:cNvPr descr="Poznan University of Technology International Relations Office | Poznan" id="786" name="Google Shape;786;p42"/>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787" name="Google Shape;787;p42"/>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788" name="Google Shape;788;p42"/>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pic>
        <p:nvPicPr>
          <p:cNvPr id="789" name="Google Shape;789;p42"/>
          <p:cNvPicPr preferRelativeResize="0"/>
          <p:nvPr/>
        </p:nvPicPr>
        <p:blipFill rotWithShape="1">
          <a:blip r:embed="rId9">
            <a:alphaModFix/>
          </a:blip>
          <a:srcRect b="0" l="0" r="0" t="0"/>
          <a:stretch/>
        </p:blipFill>
        <p:spPr>
          <a:xfrm>
            <a:off x="207034" y="2171556"/>
            <a:ext cx="11741111" cy="2507025"/>
          </a:xfrm>
          <a:prstGeom prst="rect">
            <a:avLst/>
          </a:prstGeom>
          <a:noFill/>
          <a:ln>
            <a:noFill/>
          </a:ln>
        </p:spPr>
      </p:pic>
      <p:sp>
        <p:nvSpPr>
          <p:cNvPr id="790" name="Google Shape;790;p42"/>
          <p:cNvSpPr txBox="1"/>
          <p:nvPr/>
        </p:nvSpPr>
        <p:spPr>
          <a:xfrm>
            <a:off x="7643004" y="2234242"/>
            <a:ext cx="39336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FFFF00"/>
                </a:highlight>
                <a:latin typeface="Calibri"/>
                <a:ea typeface="Calibri"/>
                <a:cs typeface="Calibri"/>
                <a:sym typeface="Calibri"/>
              </a:rPr>
              <a:t>UNSTPB</a:t>
            </a:r>
            <a:r>
              <a:rPr lang="en-US" sz="1800">
                <a:solidFill>
                  <a:schemeClr val="dk1"/>
                </a:solidFill>
                <a:latin typeface="Calibri"/>
                <a:ea typeface="Calibri"/>
                <a:cs typeface="Calibri"/>
                <a:sym typeface="Calibri"/>
              </a:rPr>
              <a:t>     </a:t>
            </a:r>
            <a:r>
              <a:rPr b="1" lang="en-US" sz="1800">
                <a:solidFill>
                  <a:schemeClr val="dk1"/>
                </a:solidFill>
                <a:highlight>
                  <a:srgbClr val="00FFFF"/>
                </a:highlight>
                <a:latin typeface="Calibri"/>
                <a:ea typeface="Calibri"/>
                <a:cs typeface="Calibri"/>
                <a:sym typeface="Calibri"/>
              </a:rPr>
              <a:t>CHNU</a:t>
            </a:r>
            <a:r>
              <a:rPr lang="en-US" sz="1800">
                <a:solidFill>
                  <a:schemeClr val="dk1"/>
                </a:solidFill>
                <a:latin typeface="Calibri"/>
                <a:ea typeface="Calibri"/>
                <a:cs typeface="Calibri"/>
                <a:sym typeface="Calibri"/>
              </a:rPr>
              <a:t>      </a:t>
            </a:r>
            <a:r>
              <a:rPr b="1" lang="en-US" sz="1800">
                <a:solidFill>
                  <a:schemeClr val="dk1"/>
                </a:solidFill>
                <a:highlight>
                  <a:srgbClr val="00FF00"/>
                </a:highlight>
                <a:latin typeface="Calibri"/>
                <a:ea typeface="Calibri"/>
                <a:cs typeface="Calibri"/>
                <a:sym typeface="Calibri"/>
              </a:rPr>
              <a:t>PUT</a:t>
            </a:r>
            <a:r>
              <a:rPr lang="en-US" sz="1800">
                <a:solidFill>
                  <a:schemeClr val="dk1"/>
                </a:solidFill>
                <a:latin typeface="Calibri"/>
                <a:ea typeface="Calibri"/>
                <a:cs typeface="Calibri"/>
                <a:sym typeface="Calibri"/>
              </a:rPr>
              <a:t>      </a:t>
            </a:r>
            <a:r>
              <a:rPr b="1" lang="en-US" sz="1800">
                <a:solidFill>
                  <a:schemeClr val="dk1"/>
                </a:solidFill>
                <a:highlight>
                  <a:srgbClr val="FF00FF"/>
                </a:highlight>
                <a:latin typeface="Calibri"/>
                <a:ea typeface="Calibri"/>
                <a:cs typeface="Calibri"/>
                <a:sym typeface="Calibri"/>
              </a:rPr>
              <a:t>EDIBON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cxnSp>
        <p:nvCxnSpPr>
          <p:cNvPr id="795" name="Google Shape;795;p43"/>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796" name="Google Shape;796;p43"/>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797" name="Google Shape;797;p43"/>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798" name="Google Shape;798;p43"/>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799" name="Google Shape;799;p43"/>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800" name="Google Shape;800;p43"/>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801" name="Google Shape;801;p43"/>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802" name="Google Shape;802;p43"/>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803" name="Google Shape;803;p43"/>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804" name="Google Shape;804;p43"/>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805" name="Google Shape;805;p43"/>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Project Budget</a:t>
            </a:r>
            <a:endParaRPr/>
          </a:p>
        </p:txBody>
      </p:sp>
      <p:pic>
        <p:nvPicPr>
          <p:cNvPr id="806" name="Google Shape;806;p43"/>
          <p:cNvPicPr preferRelativeResize="0"/>
          <p:nvPr/>
        </p:nvPicPr>
        <p:blipFill rotWithShape="1">
          <a:blip r:embed="rId9">
            <a:alphaModFix/>
          </a:blip>
          <a:srcRect b="0" l="0" r="0" t="0"/>
          <a:stretch/>
        </p:blipFill>
        <p:spPr>
          <a:xfrm>
            <a:off x="121779" y="1846669"/>
            <a:ext cx="5991660" cy="3244056"/>
          </a:xfrm>
          <a:prstGeom prst="rect">
            <a:avLst/>
          </a:prstGeom>
          <a:noFill/>
          <a:ln>
            <a:noFill/>
          </a:ln>
        </p:spPr>
      </p:pic>
      <p:pic>
        <p:nvPicPr>
          <p:cNvPr id="807" name="Google Shape;807;p43"/>
          <p:cNvPicPr preferRelativeResize="0"/>
          <p:nvPr/>
        </p:nvPicPr>
        <p:blipFill rotWithShape="1">
          <a:blip r:embed="rId10">
            <a:alphaModFix/>
          </a:blip>
          <a:srcRect b="0" l="0" r="0" t="0"/>
          <a:stretch/>
        </p:blipFill>
        <p:spPr>
          <a:xfrm>
            <a:off x="6332199" y="1802894"/>
            <a:ext cx="5745491" cy="328783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cxnSp>
        <p:nvCxnSpPr>
          <p:cNvPr id="812" name="Google Shape;812;p44"/>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813" name="Google Shape;813;p44"/>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814" name="Google Shape;814;p44"/>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815" name="Google Shape;815;p44"/>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816" name="Google Shape;816;p44"/>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817" name="Google Shape;817;p44"/>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818" name="Google Shape;818;p44"/>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819" name="Google Shape;819;p44"/>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820" name="Google Shape;820;p44"/>
          <p:cNvSpPr txBox="1"/>
          <p:nvPr/>
        </p:nvSpPr>
        <p:spPr>
          <a:xfrm>
            <a:off x="235311" y="1404918"/>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workpackages:</a:t>
            </a:r>
            <a:endParaRPr/>
          </a:p>
        </p:txBody>
      </p:sp>
      <p:pic>
        <p:nvPicPr>
          <p:cNvPr descr="Poznan University of Technology International Relations Office | Poznan" id="821" name="Google Shape;821;p44"/>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822" name="Google Shape;822;p44"/>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823" name="Google Shape;823;p44"/>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sp>
        <p:nvSpPr>
          <p:cNvPr id="824" name="Google Shape;824;p44"/>
          <p:cNvSpPr txBox="1"/>
          <p:nvPr/>
        </p:nvSpPr>
        <p:spPr>
          <a:xfrm>
            <a:off x="84310" y="1813278"/>
            <a:ext cx="11643534"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Calibri"/>
                <a:ea typeface="Calibri"/>
                <a:cs typeface="Calibri"/>
                <a:sym typeface="Calibri"/>
              </a:rPr>
              <a:t>IO1</a:t>
            </a:r>
            <a:r>
              <a:rPr b="1" lang="en-US" sz="1800">
                <a:solidFill>
                  <a:schemeClr val="dk1"/>
                </a:solidFill>
                <a:latin typeface="Calibri"/>
                <a:ea typeface="Calibri"/>
                <a:cs typeface="Calibri"/>
                <a:sym typeface="Calibri"/>
              </a:rPr>
              <a:t> - AMAZE e-book for developing of complex design industrial parts </a:t>
            </a:r>
            <a:r>
              <a:rPr b="1" lang="en-US" sz="1800">
                <a:solidFill>
                  <a:schemeClr val="dk1"/>
                </a:solidFill>
                <a:highlight>
                  <a:srgbClr val="FFFF00"/>
                </a:highlight>
                <a:latin typeface="Calibri"/>
                <a:ea typeface="Calibri"/>
                <a:cs typeface="Calibri"/>
                <a:sym typeface="Calibri"/>
              </a:rPr>
              <a:t>(15.11.2023 – 14.03.2024) – Leading organisation – UNSTPB</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comprising the next module courses: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1-Additive Manufacturing </a:t>
            </a:r>
            <a:r>
              <a:rPr b="1" lang="en-US" sz="1800">
                <a:solidFill>
                  <a:schemeClr val="dk1"/>
                </a:solidFill>
                <a:highlight>
                  <a:srgbClr val="FFFF00"/>
                </a:highlight>
                <a:latin typeface="Calibri"/>
                <a:ea typeface="Calibri"/>
                <a:cs typeface="Calibri"/>
                <a:sym typeface="Calibri"/>
              </a:rPr>
              <a:t>(UPB);</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2-Smart (Intelligent) Materials (</a:t>
            </a:r>
            <a:r>
              <a:rPr b="1" lang="en-US" sz="1800">
                <a:solidFill>
                  <a:schemeClr val="dk1"/>
                </a:solidFill>
                <a:highlight>
                  <a:srgbClr val="00FFFF"/>
                </a:highlight>
                <a:latin typeface="Calibri"/>
                <a:ea typeface="Calibri"/>
                <a:cs typeface="Calibri"/>
                <a:sym typeface="Calibri"/>
              </a:rPr>
              <a:t>YFCNU</a:t>
            </a:r>
            <a:r>
              <a:rPr b="1" lang="en-US" sz="1800">
                <a:solidFill>
                  <a:schemeClr val="dk1"/>
                </a:solidFill>
                <a:latin typeface="Calibri"/>
                <a:ea typeface="Calibri"/>
                <a:cs typeface="Calibri"/>
                <a:sym typeface="Calibri"/>
              </a:rPr>
              <a:t>+</a:t>
            </a:r>
            <a:r>
              <a:rPr b="1" lang="en-US" sz="1800">
                <a:solidFill>
                  <a:schemeClr val="dk1"/>
                </a:solidFill>
                <a:highlight>
                  <a:srgbClr val="00FF00"/>
                </a:highlight>
                <a:latin typeface="Calibri"/>
                <a:ea typeface="Calibri"/>
                <a:cs typeface="Calibri"/>
                <a:sym typeface="Calibri"/>
              </a:rPr>
              <a:t>PUT)</a:t>
            </a:r>
            <a:r>
              <a:rPr b="1"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3-CAD/CAM/CAE design (</a:t>
            </a:r>
            <a:r>
              <a:rPr b="1" lang="en-US" sz="1800">
                <a:solidFill>
                  <a:schemeClr val="dk1"/>
                </a:solidFill>
                <a:highlight>
                  <a:srgbClr val="00FFFF"/>
                </a:highlight>
                <a:latin typeface="Calibri"/>
                <a:ea typeface="Calibri"/>
                <a:cs typeface="Calibri"/>
                <a:sym typeface="Calibri"/>
              </a:rPr>
              <a:t>YFCNU</a:t>
            </a:r>
            <a:r>
              <a:rPr b="1"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4- Reverse Engineering (</a:t>
            </a:r>
            <a:r>
              <a:rPr b="1" lang="en-US" sz="1800">
                <a:solidFill>
                  <a:schemeClr val="dk1"/>
                </a:solidFill>
                <a:highlight>
                  <a:srgbClr val="00FF00"/>
                </a:highlight>
                <a:latin typeface="Calibri"/>
                <a:ea typeface="Calibri"/>
                <a:cs typeface="Calibri"/>
                <a:sym typeface="Calibri"/>
              </a:rPr>
              <a:t>PUT</a:t>
            </a:r>
            <a:r>
              <a:rPr b="1"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5-Computer Programming (</a:t>
            </a:r>
            <a:r>
              <a:rPr b="1" lang="en-US" sz="1800">
                <a:solidFill>
                  <a:schemeClr val="dk1"/>
                </a:solidFill>
                <a:highlight>
                  <a:srgbClr val="FF00FF"/>
                </a:highlight>
                <a:latin typeface="Calibri"/>
                <a:ea typeface="Calibri"/>
                <a:cs typeface="Calibri"/>
                <a:sym typeface="Calibri"/>
              </a:rPr>
              <a:t>Edibon</a:t>
            </a:r>
            <a:r>
              <a:rPr b="1"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6-Sensors and Electronics (</a:t>
            </a:r>
            <a:r>
              <a:rPr b="1" lang="en-US" sz="1800">
                <a:solidFill>
                  <a:schemeClr val="dk1"/>
                </a:solidFill>
                <a:highlight>
                  <a:srgbClr val="FFFF00"/>
                </a:highlight>
                <a:latin typeface="Calibri"/>
                <a:ea typeface="Calibri"/>
                <a:cs typeface="Calibri"/>
                <a:sym typeface="Calibri"/>
              </a:rPr>
              <a:t>UPB</a:t>
            </a:r>
            <a:r>
              <a:rPr b="1" lang="en-US" sz="18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7-Virtual Reality/Augmented Reality (</a:t>
            </a:r>
            <a:r>
              <a:rPr b="1" lang="en-US" sz="1800">
                <a:solidFill>
                  <a:schemeClr val="dk1"/>
                </a:solidFill>
                <a:highlight>
                  <a:srgbClr val="FF00FF"/>
                </a:highlight>
                <a:latin typeface="Calibri"/>
                <a:ea typeface="Calibri"/>
                <a:cs typeface="Calibri"/>
                <a:sym typeface="Calibri"/>
              </a:rPr>
              <a:t>Edibon)</a:t>
            </a:r>
            <a:endParaRPr/>
          </a:p>
          <a:p>
            <a:pPr indent="0" lvl="0" marL="0" marR="0" rtl="0" algn="l">
              <a:spcBef>
                <a:spcPts val="0"/>
              </a:spcBef>
              <a:spcAft>
                <a:spcPts val="0"/>
              </a:spcAft>
              <a:buNone/>
            </a:pPr>
            <a:r>
              <a:t/>
            </a:r>
            <a:endParaRPr b="1" sz="1800">
              <a:solidFill>
                <a:schemeClr val="dk1"/>
              </a:solidFill>
              <a:highlight>
                <a:srgbClr val="FF00FF"/>
              </a:highlight>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highlight>
                  <a:srgbClr val="00FF00"/>
                </a:highlight>
                <a:latin typeface="Calibri"/>
                <a:ea typeface="Calibri"/>
                <a:cs typeface="Calibri"/>
                <a:sym typeface="Calibri"/>
              </a:rPr>
              <a:t>Multiplier EVENT </a:t>
            </a:r>
            <a:r>
              <a:rPr b="1" lang="en-US" sz="1800">
                <a:solidFill>
                  <a:schemeClr val="dk1"/>
                </a:solidFill>
                <a:latin typeface="Calibri"/>
                <a:ea typeface="Calibri"/>
                <a:cs typeface="Calibri"/>
                <a:sym typeface="Calibri"/>
              </a:rPr>
              <a:t>ME1 -1 day (40 persons from different companies and 8 foreigners) </a:t>
            </a:r>
            <a:r>
              <a:rPr b="1" lang="en-US" sz="1800">
                <a:solidFill>
                  <a:schemeClr val="dk1"/>
                </a:solidFill>
                <a:highlight>
                  <a:srgbClr val="FF00FF"/>
                </a:highlight>
                <a:latin typeface="Calibri"/>
                <a:ea typeface="Calibri"/>
                <a:cs typeface="Calibri"/>
                <a:sym typeface="Calibri"/>
              </a:rPr>
              <a:t>– EDIBON International S.A. </a:t>
            </a:r>
            <a:r>
              <a:rPr b="1" lang="en-US" sz="1800">
                <a:solidFill>
                  <a:schemeClr val="dk1"/>
                </a:solidFill>
                <a:latin typeface="Calibri"/>
                <a:ea typeface="Calibri"/>
                <a:cs typeface="Calibri"/>
                <a:sym typeface="Calibri"/>
              </a:rPr>
              <a:t>–        </a:t>
            </a:r>
            <a:r>
              <a:rPr b="1" lang="en-US" sz="1800">
                <a:solidFill>
                  <a:schemeClr val="dk1"/>
                </a:solidFill>
                <a:highlight>
                  <a:srgbClr val="FFFF00"/>
                </a:highlight>
                <a:latin typeface="Calibri"/>
                <a:ea typeface="Calibri"/>
                <a:cs typeface="Calibri"/>
                <a:sym typeface="Calibri"/>
              </a:rPr>
              <a:t>23 January 2024</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cxnSp>
        <p:nvCxnSpPr>
          <p:cNvPr id="829" name="Google Shape;829;p45"/>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830" name="Google Shape;830;p45"/>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831" name="Google Shape;831;p45"/>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832" name="Google Shape;832;p45"/>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833" name="Google Shape;833;p45"/>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834" name="Google Shape;834;p45"/>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835" name="Google Shape;835;p45"/>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836" name="Google Shape;836;p45"/>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837" name="Google Shape;837;p45"/>
          <p:cNvSpPr txBox="1"/>
          <p:nvPr/>
        </p:nvSpPr>
        <p:spPr>
          <a:xfrm>
            <a:off x="235311" y="1404918"/>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workpackages:</a:t>
            </a:r>
            <a:endParaRPr/>
          </a:p>
        </p:txBody>
      </p:sp>
      <p:pic>
        <p:nvPicPr>
          <p:cNvPr descr="Poznan University of Technology International Relations Office | Poznan" id="838" name="Google Shape;838;p45"/>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839" name="Google Shape;839;p45"/>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840" name="Google Shape;840;p45"/>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sp>
        <p:nvSpPr>
          <p:cNvPr id="841" name="Google Shape;841;p45"/>
          <p:cNvSpPr txBox="1"/>
          <p:nvPr/>
        </p:nvSpPr>
        <p:spPr>
          <a:xfrm>
            <a:off x="59278" y="1645665"/>
            <a:ext cx="11643534" cy="42780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highlight>
                  <a:srgbClr val="FF00FF"/>
                </a:highlight>
                <a:latin typeface="Calibri"/>
                <a:ea typeface="Calibri"/>
                <a:cs typeface="Calibri"/>
                <a:sym typeface="Calibri"/>
              </a:rPr>
              <a:t>IO2</a:t>
            </a:r>
            <a:r>
              <a:rPr b="1" lang="en-US" sz="1600">
                <a:solidFill>
                  <a:schemeClr val="dk1"/>
                </a:solidFill>
                <a:latin typeface="Calibri"/>
                <a:ea typeface="Calibri"/>
                <a:cs typeface="Calibri"/>
                <a:sym typeface="Calibri"/>
              </a:rPr>
              <a:t> - AMAZE e-toolkit manual for digital learning in producing complex design industrial parts </a:t>
            </a:r>
            <a:r>
              <a:rPr b="1" lang="en-US" sz="1600">
                <a:solidFill>
                  <a:schemeClr val="dk1"/>
                </a:solidFill>
                <a:highlight>
                  <a:srgbClr val="FFFF00"/>
                </a:highlight>
                <a:latin typeface="Calibri"/>
                <a:ea typeface="Calibri"/>
                <a:cs typeface="Calibri"/>
                <a:sym typeface="Calibri"/>
              </a:rPr>
              <a:t>(15.03.2024 – 14.06.2024) – Leading organisation CHNU</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comprising the next toolkit modules: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1-Additive Manufacturing </a:t>
            </a:r>
            <a:r>
              <a:rPr b="1" lang="en-US" sz="1600">
                <a:solidFill>
                  <a:schemeClr val="dk1"/>
                </a:solidFill>
                <a:highlight>
                  <a:srgbClr val="FFFF00"/>
                </a:highlight>
                <a:latin typeface="Calibri"/>
                <a:ea typeface="Calibri"/>
                <a:cs typeface="Calibri"/>
                <a:sym typeface="Calibri"/>
              </a:rPr>
              <a:t>(UNSTPB);</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2-Smart (Intelligent) Materials (</a:t>
            </a:r>
            <a:r>
              <a:rPr b="1" lang="en-US" sz="1600">
                <a:solidFill>
                  <a:schemeClr val="dk1"/>
                </a:solidFill>
                <a:highlight>
                  <a:srgbClr val="00FFFF"/>
                </a:highlight>
                <a:latin typeface="Calibri"/>
                <a:ea typeface="Calibri"/>
                <a:cs typeface="Calibri"/>
                <a:sym typeface="Calibri"/>
              </a:rPr>
              <a:t>YFCNU</a:t>
            </a:r>
            <a:r>
              <a:rPr b="1" lang="en-US" sz="1600">
                <a:solidFill>
                  <a:schemeClr val="dk1"/>
                </a:solidFill>
                <a:latin typeface="Calibri"/>
                <a:ea typeface="Calibri"/>
                <a:cs typeface="Calibri"/>
                <a:sym typeface="Calibri"/>
              </a:rPr>
              <a:t>+</a:t>
            </a:r>
            <a:r>
              <a:rPr b="1" lang="en-US" sz="1600">
                <a:solidFill>
                  <a:schemeClr val="dk1"/>
                </a:solidFill>
                <a:highlight>
                  <a:srgbClr val="00FF00"/>
                </a:highlight>
                <a:latin typeface="Calibri"/>
                <a:ea typeface="Calibri"/>
                <a:cs typeface="Calibri"/>
                <a:sym typeface="Calibri"/>
              </a:rPr>
              <a:t>PUT)</a:t>
            </a:r>
            <a:r>
              <a:rPr b="1"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3-CAD/CAM/CAE design (</a:t>
            </a:r>
            <a:r>
              <a:rPr b="1" lang="en-US" sz="1600">
                <a:solidFill>
                  <a:schemeClr val="dk1"/>
                </a:solidFill>
                <a:highlight>
                  <a:srgbClr val="00FFFF"/>
                </a:highlight>
                <a:latin typeface="Calibri"/>
                <a:ea typeface="Calibri"/>
                <a:cs typeface="Calibri"/>
                <a:sym typeface="Calibri"/>
              </a:rPr>
              <a:t>YFCNU</a:t>
            </a:r>
            <a:r>
              <a:rPr b="1"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4- Reverse Engineering (</a:t>
            </a:r>
            <a:r>
              <a:rPr b="1" lang="en-US" sz="1600">
                <a:solidFill>
                  <a:schemeClr val="dk1"/>
                </a:solidFill>
                <a:highlight>
                  <a:srgbClr val="00FF00"/>
                </a:highlight>
                <a:latin typeface="Calibri"/>
                <a:ea typeface="Calibri"/>
                <a:cs typeface="Calibri"/>
                <a:sym typeface="Calibri"/>
              </a:rPr>
              <a:t>PUT</a:t>
            </a:r>
            <a:r>
              <a:rPr b="1"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5-Computer Programming (</a:t>
            </a:r>
            <a:r>
              <a:rPr b="1" lang="en-US" sz="1600">
                <a:solidFill>
                  <a:schemeClr val="dk1"/>
                </a:solidFill>
                <a:highlight>
                  <a:srgbClr val="FF00FF"/>
                </a:highlight>
                <a:latin typeface="Calibri"/>
                <a:ea typeface="Calibri"/>
                <a:cs typeface="Calibri"/>
                <a:sym typeface="Calibri"/>
              </a:rPr>
              <a:t>Edibon</a:t>
            </a:r>
            <a:r>
              <a:rPr b="1" lang="en-US" sz="16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6-Sensors and Electronics (</a:t>
            </a:r>
            <a:r>
              <a:rPr b="1" lang="en-US" sz="1600">
                <a:solidFill>
                  <a:schemeClr val="dk1"/>
                </a:solidFill>
                <a:highlight>
                  <a:srgbClr val="FFFF00"/>
                </a:highlight>
                <a:latin typeface="Calibri"/>
                <a:ea typeface="Calibri"/>
                <a:cs typeface="Calibri"/>
                <a:sym typeface="Calibri"/>
              </a:rPr>
              <a:t>UNSTPB</a:t>
            </a:r>
            <a:r>
              <a:rPr b="1" lang="en-US" sz="16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7-Virtual Reality/Augmented Reality (</a:t>
            </a:r>
            <a:r>
              <a:rPr b="1" lang="en-US" sz="1600">
                <a:solidFill>
                  <a:schemeClr val="dk1"/>
                </a:solidFill>
                <a:highlight>
                  <a:srgbClr val="FF00FF"/>
                </a:highlight>
                <a:latin typeface="Calibri"/>
                <a:ea typeface="Calibri"/>
                <a:cs typeface="Calibri"/>
                <a:sym typeface="Calibri"/>
              </a:rPr>
              <a:t>Edibon)</a:t>
            </a:r>
            <a:endParaRPr/>
          </a:p>
          <a:p>
            <a:pPr indent="0" lvl="0" marL="0" marR="0" rtl="0" algn="l">
              <a:spcBef>
                <a:spcPts val="0"/>
              </a:spcBef>
              <a:spcAft>
                <a:spcPts val="0"/>
              </a:spcAft>
              <a:buNone/>
            </a:pPr>
            <a:r>
              <a:rPr b="1" lang="en-US" sz="1600">
                <a:solidFill>
                  <a:schemeClr val="dk1"/>
                </a:solidFill>
                <a:highlight>
                  <a:srgbClr val="00FFFF"/>
                </a:highlight>
                <a:latin typeface="Calibri"/>
                <a:ea typeface="Calibri"/>
                <a:cs typeface="Calibri"/>
                <a:sym typeface="Calibri"/>
              </a:rPr>
              <a:t>Multiplier Events: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ME2 – 1 day hosted by </a:t>
            </a:r>
            <a:r>
              <a:rPr b="1" lang="en-US" sz="1600">
                <a:solidFill>
                  <a:schemeClr val="dk1"/>
                </a:solidFill>
                <a:highlight>
                  <a:srgbClr val="FFFF00"/>
                </a:highlight>
                <a:latin typeface="Calibri"/>
                <a:ea typeface="Calibri"/>
                <a:cs typeface="Calibri"/>
                <a:sym typeface="Calibri"/>
              </a:rPr>
              <a:t>UNSTPB (ROM) </a:t>
            </a:r>
            <a:r>
              <a:rPr b="1" lang="en-US" sz="1600">
                <a:solidFill>
                  <a:schemeClr val="dk1"/>
                </a:solidFill>
                <a:latin typeface="Calibri"/>
                <a:ea typeface="Calibri"/>
                <a:cs typeface="Calibri"/>
                <a:sym typeface="Calibri"/>
              </a:rPr>
              <a:t>(20 persons out from UNSTPB) and </a:t>
            </a:r>
            <a:r>
              <a:rPr b="1" lang="en-US" sz="1600">
                <a:solidFill>
                  <a:schemeClr val="dk1"/>
                </a:solidFill>
                <a:highlight>
                  <a:srgbClr val="FFFF00"/>
                </a:highlight>
                <a:latin typeface="Calibri"/>
                <a:ea typeface="Calibri"/>
                <a:cs typeface="Calibri"/>
                <a:sym typeface="Calibri"/>
              </a:rPr>
              <a:t>24 may 2023</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ME3 – 1 day hosted by </a:t>
            </a:r>
            <a:r>
              <a:rPr b="1" lang="en-US" sz="1600">
                <a:solidFill>
                  <a:schemeClr val="dk1"/>
                </a:solidFill>
                <a:highlight>
                  <a:srgbClr val="00FFFF"/>
                </a:highlight>
                <a:latin typeface="Calibri"/>
                <a:ea typeface="Calibri"/>
                <a:cs typeface="Calibri"/>
                <a:sym typeface="Calibri"/>
              </a:rPr>
              <a:t>YFCNU (UKR) </a:t>
            </a:r>
            <a:r>
              <a:rPr b="1" lang="en-US" sz="1600">
                <a:solidFill>
                  <a:schemeClr val="dk1"/>
                </a:solidFill>
                <a:latin typeface="Calibri"/>
                <a:ea typeface="Calibri"/>
                <a:cs typeface="Calibri"/>
                <a:sym typeface="Calibri"/>
              </a:rPr>
              <a:t>(20 persons from outside of university) – </a:t>
            </a:r>
            <a:r>
              <a:rPr b="1" lang="en-US" sz="1600">
                <a:solidFill>
                  <a:schemeClr val="dk1"/>
                </a:solidFill>
                <a:highlight>
                  <a:srgbClr val="00FFFF"/>
                </a:highlight>
                <a:latin typeface="Calibri"/>
                <a:ea typeface="Calibri"/>
                <a:cs typeface="Calibri"/>
                <a:sym typeface="Calibri"/>
              </a:rPr>
              <a:t>8-12 apr. 2024</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Training staff feedbacks </a:t>
            </a:r>
            <a:r>
              <a:rPr b="1" lang="en-US" sz="1600">
                <a:solidFill>
                  <a:schemeClr val="dk1"/>
                </a:solidFill>
                <a:highlight>
                  <a:srgbClr val="FF00FF"/>
                </a:highlight>
                <a:latin typeface="Calibri"/>
                <a:ea typeface="Calibri"/>
                <a:cs typeface="Calibri"/>
                <a:sym typeface="Calibri"/>
              </a:rPr>
              <a:t>EDIBON (SP) </a:t>
            </a:r>
            <a:r>
              <a:rPr b="1" lang="en-US" sz="1600">
                <a:solidFill>
                  <a:schemeClr val="dk1"/>
                </a:solidFill>
                <a:latin typeface="Calibri"/>
                <a:ea typeface="Calibri"/>
                <a:cs typeface="Calibri"/>
                <a:sym typeface="Calibri"/>
              </a:rPr>
              <a:t>during 4 days, participating from each partner institution 4 persons (in total 16 persons) – </a:t>
            </a:r>
            <a:r>
              <a:rPr b="1" lang="en-US" sz="1600">
                <a:solidFill>
                  <a:schemeClr val="dk1"/>
                </a:solidFill>
                <a:highlight>
                  <a:srgbClr val="FFFF00"/>
                </a:highlight>
                <a:latin typeface="Calibri"/>
                <a:ea typeface="Calibri"/>
                <a:cs typeface="Calibri"/>
                <a:sym typeface="Calibri"/>
              </a:rPr>
              <a:t>7 may – 12 may 2024</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For TPM2 –hosted by </a:t>
            </a:r>
            <a:r>
              <a:rPr b="1" lang="en-US" sz="1600">
                <a:solidFill>
                  <a:schemeClr val="dk1"/>
                </a:solidFill>
                <a:highlight>
                  <a:srgbClr val="00FF00"/>
                </a:highlight>
                <a:latin typeface="Calibri"/>
                <a:ea typeface="Calibri"/>
                <a:cs typeface="Calibri"/>
                <a:sym typeface="Calibri"/>
              </a:rPr>
              <a:t>PUT (POL) </a:t>
            </a:r>
            <a:r>
              <a:rPr b="1" lang="en-US" sz="1600">
                <a:solidFill>
                  <a:schemeClr val="dk1"/>
                </a:solidFill>
                <a:latin typeface="Calibri"/>
                <a:ea typeface="Calibri"/>
                <a:cs typeface="Calibri"/>
                <a:sym typeface="Calibri"/>
              </a:rPr>
              <a:t>will participate 2 staff, professors, key persons by each institution involved in project (Total 8 pers) and others – 3 days </a:t>
            </a:r>
            <a:r>
              <a:rPr b="1" lang="en-US" sz="1600">
                <a:solidFill>
                  <a:schemeClr val="dk1"/>
                </a:solidFill>
                <a:highlight>
                  <a:srgbClr val="FFFF00"/>
                </a:highlight>
                <a:latin typeface="Calibri"/>
                <a:ea typeface="Calibri"/>
                <a:cs typeface="Calibri"/>
                <a:sym typeface="Calibri"/>
              </a:rPr>
              <a:t>(10 – 12 June 2024)</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cxnSp>
        <p:nvCxnSpPr>
          <p:cNvPr id="846" name="Google Shape;846;p46"/>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847" name="Google Shape;847;p46"/>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848" name="Google Shape;848;p46"/>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849" name="Google Shape;849;p46"/>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850" name="Google Shape;850;p46"/>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851" name="Google Shape;851;p46"/>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852" name="Google Shape;852;p46"/>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853" name="Google Shape;853;p46"/>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854" name="Google Shape;854;p46"/>
          <p:cNvSpPr txBox="1"/>
          <p:nvPr/>
        </p:nvSpPr>
        <p:spPr>
          <a:xfrm>
            <a:off x="304611" y="1435414"/>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workpackages:</a:t>
            </a:r>
            <a:endParaRPr/>
          </a:p>
        </p:txBody>
      </p:sp>
      <p:pic>
        <p:nvPicPr>
          <p:cNvPr descr="Poznan University of Technology International Relations Office | Poznan" id="855" name="Google Shape;855;p46"/>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856" name="Google Shape;856;p46"/>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857" name="Google Shape;857;p46"/>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sp>
        <p:nvSpPr>
          <p:cNvPr id="858" name="Google Shape;858;p46"/>
          <p:cNvSpPr txBox="1"/>
          <p:nvPr/>
        </p:nvSpPr>
        <p:spPr>
          <a:xfrm>
            <a:off x="304611" y="1988846"/>
            <a:ext cx="11643534"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00"/>
                </a:highlight>
                <a:latin typeface="Calibri"/>
                <a:ea typeface="Calibri"/>
                <a:cs typeface="Calibri"/>
                <a:sym typeface="Calibri"/>
              </a:rPr>
              <a:t>IO3</a:t>
            </a:r>
            <a:r>
              <a:rPr b="1" lang="en-US" sz="1800">
                <a:solidFill>
                  <a:schemeClr val="dk1"/>
                </a:solidFill>
                <a:latin typeface="Calibri"/>
                <a:ea typeface="Calibri"/>
                <a:cs typeface="Calibri"/>
                <a:sym typeface="Calibri"/>
              </a:rPr>
              <a:t> - AMAZE e-learning VR/AR platform for virtual laboratory </a:t>
            </a:r>
            <a:r>
              <a:rPr b="1" lang="en-US" sz="1800">
                <a:solidFill>
                  <a:schemeClr val="dk1"/>
                </a:solidFill>
                <a:highlight>
                  <a:srgbClr val="FFFF00"/>
                </a:highlight>
                <a:latin typeface="Calibri"/>
                <a:ea typeface="Calibri"/>
                <a:cs typeface="Calibri"/>
                <a:sym typeface="Calibri"/>
              </a:rPr>
              <a:t>(15.06.2024 – 14.09.2024) - Leading organisation Edibon International S.A.</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Summer School feedbacks given by students and staffs involved in AMAZE project – </a:t>
            </a:r>
            <a:r>
              <a:rPr b="1" lang="en-US" sz="1800">
                <a:solidFill>
                  <a:schemeClr val="dk1"/>
                </a:solidFill>
                <a:highlight>
                  <a:srgbClr val="FFFF00"/>
                </a:highlight>
                <a:latin typeface="Calibri"/>
                <a:ea typeface="Calibri"/>
                <a:cs typeface="Calibri"/>
                <a:sym typeface="Calibri"/>
              </a:rPr>
              <a:t>UNSTPB</a:t>
            </a:r>
            <a:r>
              <a:rPr b="1" lang="en-US" sz="1800">
                <a:solidFill>
                  <a:schemeClr val="dk1"/>
                </a:solidFill>
                <a:latin typeface="Calibri"/>
                <a:ea typeface="Calibri"/>
                <a:cs typeface="Calibri"/>
                <a:sym typeface="Calibri"/>
              </a:rPr>
              <a:t> – 10 days (staffs and students) – </a:t>
            </a:r>
            <a:r>
              <a:rPr b="1" lang="en-US" sz="1800">
                <a:solidFill>
                  <a:schemeClr val="dk1"/>
                </a:solidFill>
                <a:highlight>
                  <a:srgbClr val="00FF00"/>
                </a:highlight>
                <a:latin typeface="Calibri"/>
                <a:ea typeface="Calibri"/>
                <a:cs typeface="Calibri"/>
                <a:sym typeface="Calibri"/>
              </a:rPr>
              <a:t>8-17 July 2024</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TPM3 (3 days), hosted by </a:t>
            </a:r>
            <a:r>
              <a:rPr b="1" lang="en-US" sz="1800">
                <a:solidFill>
                  <a:schemeClr val="dk1"/>
                </a:solidFill>
                <a:highlight>
                  <a:srgbClr val="FF00FF"/>
                </a:highlight>
                <a:latin typeface="Calibri"/>
                <a:ea typeface="Calibri"/>
                <a:cs typeface="Calibri"/>
                <a:sym typeface="Calibri"/>
              </a:rPr>
              <a:t>Edibon</a:t>
            </a:r>
            <a:r>
              <a:rPr b="1" lang="en-US" sz="1800">
                <a:solidFill>
                  <a:schemeClr val="dk1"/>
                </a:solidFill>
                <a:latin typeface="Calibri"/>
                <a:ea typeface="Calibri"/>
                <a:cs typeface="Calibri"/>
                <a:sym typeface="Calibri"/>
              </a:rPr>
              <a:t> company (8 persons – 2 persons/institution) – </a:t>
            </a:r>
            <a:r>
              <a:rPr b="1" lang="en-US" sz="1800">
                <a:solidFill>
                  <a:schemeClr val="dk1"/>
                </a:solidFill>
                <a:highlight>
                  <a:srgbClr val="FFFF00"/>
                </a:highlight>
                <a:latin typeface="Calibri"/>
                <a:ea typeface="Calibri"/>
                <a:cs typeface="Calibri"/>
                <a:sym typeface="Calibri"/>
              </a:rPr>
              <a:t>4-6 sep 2024</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cxnSp>
        <p:nvCxnSpPr>
          <p:cNvPr id="863" name="Google Shape;863;p47"/>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864" name="Google Shape;864;p47"/>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865" name="Google Shape;865;p47"/>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866" name="Google Shape;866;p47"/>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867" name="Google Shape;867;p47"/>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868" name="Google Shape;868;p47"/>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869" name="Google Shape;869;p47"/>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870" name="Google Shape;870;p47"/>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871" name="Google Shape;871;p47"/>
          <p:cNvSpPr txBox="1"/>
          <p:nvPr/>
        </p:nvSpPr>
        <p:spPr>
          <a:xfrm>
            <a:off x="304611" y="1435414"/>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workpackages:</a:t>
            </a:r>
            <a:endParaRPr/>
          </a:p>
        </p:txBody>
      </p:sp>
      <p:pic>
        <p:nvPicPr>
          <p:cNvPr descr="Poznan University of Technology International Relations Office | Poznan" id="872" name="Google Shape;872;p47"/>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873" name="Google Shape;873;p47"/>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874" name="Google Shape;874;p47"/>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sp>
        <p:nvSpPr>
          <p:cNvPr id="875" name="Google Shape;875;p47"/>
          <p:cNvSpPr txBox="1"/>
          <p:nvPr/>
        </p:nvSpPr>
        <p:spPr>
          <a:xfrm>
            <a:off x="304611" y="1988846"/>
            <a:ext cx="1164353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FF0000"/>
                </a:highlight>
                <a:latin typeface="Calibri"/>
                <a:ea typeface="Calibri"/>
                <a:cs typeface="Calibri"/>
                <a:sym typeface="Calibri"/>
              </a:rPr>
              <a:t>IO4</a:t>
            </a:r>
            <a:r>
              <a:rPr b="1" lang="en-US" sz="1800">
                <a:solidFill>
                  <a:schemeClr val="dk1"/>
                </a:solidFill>
                <a:latin typeface="Calibri"/>
                <a:ea typeface="Calibri"/>
                <a:cs typeface="Calibri"/>
                <a:sym typeface="Calibri"/>
              </a:rPr>
              <a:t> – AMAZE e-case studies for project-based learning method used in developing, testing and manufacturing of customized industrial parts by Additive Manufacturing technologies (some 3D models, cases of design or architectural models) </a:t>
            </a:r>
            <a:r>
              <a:rPr b="1" lang="en-US" sz="1800">
                <a:solidFill>
                  <a:schemeClr val="dk1"/>
                </a:solidFill>
                <a:highlight>
                  <a:srgbClr val="FFFF00"/>
                </a:highlight>
                <a:latin typeface="Calibri"/>
                <a:ea typeface="Calibri"/>
                <a:cs typeface="Calibri"/>
                <a:sym typeface="Calibri"/>
              </a:rPr>
              <a:t>(15.09.2024-14.11.2024) – Leading organisation PUT</a:t>
            </a:r>
            <a:endParaRPr/>
          </a:p>
          <a:p>
            <a:pPr indent="0" lvl="0" marL="0" marR="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Multiplier Event ME4 realized at </a:t>
            </a:r>
            <a:r>
              <a:rPr b="1" lang="en-US" sz="1800">
                <a:solidFill>
                  <a:schemeClr val="dk1"/>
                </a:solidFill>
                <a:highlight>
                  <a:srgbClr val="00FF00"/>
                </a:highlight>
                <a:latin typeface="Calibri"/>
                <a:ea typeface="Calibri"/>
                <a:cs typeface="Calibri"/>
                <a:sym typeface="Calibri"/>
              </a:rPr>
              <a:t>PUT (POL</a:t>
            </a:r>
            <a:r>
              <a:rPr b="1" lang="en-US" sz="1800">
                <a:solidFill>
                  <a:schemeClr val="dk1"/>
                </a:solidFill>
                <a:latin typeface="Calibri"/>
                <a:ea typeface="Calibri"/>
                <a:cs typeface="Calibri"/>
                <a:sym typeface="Calibri"/>
              </a:rPr>
              <a:t>), having invited 20 persons from different companies, universities, research centers (out of PUT) and 5 foreigner’s participants – </a:t>
            </a:r>
            <a:r>
              <a:rPr b="1" lang="en-US" sz="1800">
                <a:solidFill>
                  <a:schemeClr val="dk1"/>
                </a:solidFill>
                <a:highlight>
                  <a:srgbClr val="FFFF00"/>
                </a:highlight>
                <a:latin typeface="Calibri"/>
                <a:ea typeface="Calibri"/>
                <a:cs typeface="Calibri"/>
                <a:sym typeface="Calibri"/>
              </a:rPr>
              <a:t>30 sep 2024</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cxnSp>
        <p:nvCxnSpPr>
          <p:cNvPr id="880" name="Google Shape;880;p48"/>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881" name="Google Shape;881;p48"/>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882" name="Google Shape;882;p48"/>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883" name="Google Shape;883;p48"/>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884" name="Google Shape;884;p48"/>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885" name="Google Shape;885;p48"/>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886" name="Google Shape;886;p48"/>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887" name="Google Shape;887;p48"/>
          <p:cNvSpPr txBox="1"/>
          <p:nvPr/>
        </p:nvSpPr>
        <p:spPr>
          <a:xfrm>
            <a:off x="448573" y="108095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pic>
        <p:nvPicPr>
          <p:cNvPr descr="Poznan University of Technology International Relations Office | Poznan" id="888" name="Google Shape;888;p48"/>
          <p:cNvPicPr preferRelativeResize="0"/>
          <p:nvPr/>
        </p:nvPicPr>
        <p:blipFill rotWithShape="1">
          <a:blip r:embed="rId6">
            <a:alphaModFix/>
          </a:blip>
          <a:srcRect b="0" l="0" r="0" t="0"/>
          <a:stretch/>
        </p:blipFill>
        <p:spPr>
          <a:xfrm>
            <a:off x="4445390" y="5834571"/>
            <a:ext cx="945510" cy="945510"/>
          </a:xfrm>
          <a:prstGeom prst="rect">
            <a:avLst/>
          </a:prstGeom>
          <a:noFill/>
          <a:ln>
            <a:noFill/>
          </a:ln>
        </p:spPr>
      </p:pic>
      <p:pic>
        <p:nvPicPr>
          <p:cNvPr id="889" name="Google Shape;889;p48"/>
          <p:cNvPicPr preferRelativeResize="0"/>
          <p:nvPr/>
        </p:nvPicPr>
        <p:blipFill rotWithShape="1">
          <a:blip r:embed="rId7">
            <a:alphaModFix/>
          </a:blip>
          <a:srcRect b="0" l="0" r="0" t="0"/>
          <a:stretch/>
        </p:blipFill>
        <p:spPr>
          <a:xfrm>
            <a:off x="6781660" y="5828597"/>
            <a:ext cx="945510" cy="941942"/>
          </a:xfrm>
          <a:prstGeom prst="rect">
            <a:avLst/>
          </a:prstGeom>
          <a:noFill/>
          <a:ln>
            <a:noFill/>
          </a:ln>
        </p:spPr>
      </p:pic>
      <p:pic>
        <p:nvPicPr>
          <p:cNvPr descr="EDIBON | Móstoles" id="890" name="Google Shape;890;p48"/>
          <p:cNvPicPr preferRelativeResize="0"/>
          <p:nvPr/>
        </p:nvPicPr>
        <p:blipFill rotWithShape="1">
          <a:blip r:embed="rId8">
            <a:alphaModFix/>
          </a:blip>
          <a:srcRect b="0" l="0" r="0" t="0"/>
          <a:stretch/>
        </p:blipFill>
        <p:spPr>
          <a:xfrm>
            <a:off x="8725180" y="5765506"/>
            <a:ext cx="1000879" cy="1000879"/>
          </a:xfrm>
          <a:prstGeom prst="rect">
            <a:avLst/>
          </a:prstGeom>
          <a:noFill/>
          <a:ln>
            <a:noFill/>
          </a:ln>
        </p:spPr>
      </p:pic>
      <p:sp>
        <p:nvSpPr>
          <p:cNvPr id="891" name="Google Shape;891;p48"/>
          <p:cNvSpPr txBox="1"/>
          <p:nvPr/>
        </p:nvSpPr>
        <p:spPr>
          <a:xfrm>
            <a:off x="121779" y="1683750"/>
            <a:ext cx="10171691" cy="4493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[1] BĂILĂ Diana, Cătălin Vițelaru, Roxana Trușcă, Lidia Ruxandra</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Constantin, Ancuța Păcurar, Constantina Anca Parau and Răzvan</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Păcurar, "Thin Films Deposition of Ta2O5 and ZnO by E-Gun</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Technology on Co-Cr Alloy Manufactured by Direct Metal Laser</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Sintering", Materials 2021, 14(13), 3666; (Q1/Q2, IF 2020 =</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3,623)</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WOS:000671401000001 (autor corespondent)</a:t>
            </a:r>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[2] Răzvan Păcurar, Petru Berce, Ovidiu Nemeş, Diana Băilă, Dan</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Sergiu Stan, Alexandru Oarcea, Florin Popişter, Cristina Miron</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Borzan, Sven Maricic, Stanislaw Legutko and Ancuţa Păcurar, "Cast</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Iron Parts Obtained in Ceramic Molds Produced by Binder Jetting</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3D Printing—Morphological and Mechanical Characterization",</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Materials 2021, 14(16), 4502; (Q1/Q2, IF 2020 = 3,623)</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WOS: 000690632100001 (autor corespondent)</a:t>
            </a:r>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[3] BĂILĂ Diana, Mocioiu Oana, Zaharia Cătălin, Trușcă Roxana,</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Surdu Adrian, Bunea Mihaela, “Bioactivity of Co-Cr alloy samples</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sintered by DMLS process and coated with hydroxyapatite obtained</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by sol-gel method”, Rev. Roum. Chim., ISSN: 0035-3930,</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(IF2015=0,250), vol.60(9), pp.921-930, 2015.</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WOS:000366442600010 (autor corespondent)</a:t>
            </a:r>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p:txBody>
      </p:sp>
      <p:sp>
        <p:nvSpPr>
          <p:cNvPr id="892" name="Google Shape;892;p48"/>
          <p:cNvSpPr txBox="1"/>
          <p:nvPr/>
        </p:nvSpPr>
        <p:spPr>
          <a:xfrm>
            <a:off x="3567541" y="1350506"/>
            <a:ext cx="70090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Times New Roman"/>
                <a:ea typeface="Times New Roman"/>
                <a:cs typeface="Times New Roman"/>
                <a:sym typeface="Times New Roman"/>
              </a:rPr>
              <a:t>EXPERIMENTAL RESEARCHES IN UPB</a:t>
            </a:r>
            <a:endParaRPr/>
          </a:p>
        </p:txBody>
      </p:sp>
      <p:sp>
        <p:nvSpPr>
          <p:cNvPr id="893" name="Google Shape;893;p48"/>
          <p:cNvSpPr txBox="1"/>
          <p:nvPr/>
        </p:nvSpPr>
        <p:spPr>
          <a:xfrm>
            <a:off x="4033446" y="1844056"/>
            <a:ext cx="6441937"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[4] BĂILĂ Diana, Mocioiu Oana, Zaharia Cătălin, Trușcă Roxana,</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Surdu Adrian, Bunea Mihaela, “In vitro behavior of sintered</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compacts of Co-Cr doped with hydroxyapatite for biomedical</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implants”, Journal of Optoelectronics and Advanced Materials,</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ISSN/eISSN: 1454-4164/ 1841-7132, (IF2015=0,383), vol.17, No.7-</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8, pp.1210-1218, 2015.</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WOS:000359967600047 (autor corespondent)</a:t>
            </a:r>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[5] BĂILĂ Diana, Mocioiu Oana, Trușcă Roxana, Surdu Adrian, Zaharia</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Cătălin, Bunea Mihaela, “Biodegradation and mechanical behaviour</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of sintered compacts of Co-Cr alloy powder doped with ZrO2 used</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in dentistry”, Vjesnik Tehnical Gazette Croatia. ISSN/eISSN: 1330-</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3651/ 1848-6339, (IF2016=0.723), vol.23, no.4, pp.1047-1057,</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2016.</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WOS:000382353400016 (autor corespondent)</a:t>
            </a:r>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[6] BĂILĂ Diana, Doicin Cristian, Cotruț Cosmin, Ulmeanu Mihaela,</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Ghionea Ionuț, Tarbă Cristian, “Sintering the beaks of the elevator</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manufactured by Direct Metal Laser Sintering (DMLS) process</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from Co-Cr alloy”, Journal Metalurgija Croatia, ISSN: 0543-5846,</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vol. 55(4), pp.663-666, 2016.</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WOS:000376167100022 (autor corespondent)</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894" name="Google Shape;894;p48"/>
          <p:cNvSpPr txBox="1"/>
          <p:nvPr/>
        </p:nvSpPr>
        <p:spPr>
          <a:xfrm>
            <a:off x="8315335" y="1740776"/>
            <a:ext cx="3876665" cy="36471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[7] O.C. Mocioiu, I. Atkinson, J. Cusu-Pandele, V. Bratan, S. Petrescu, D.I. BĂILĂ, A.M. Mocioiu, „Structural and physico-chemical characterization of Zn-doped SiO2 glasses obtained by sol-gel route”, Revue Roumaine de Chimie, ISSN: 0035-3930, (IF2018=0.395), Vol.63, Iss. 5-6, pp. 419-424, 2018.</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WOS: 000452555100006</a:t>
            </a:r>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[8] BĂILĂ Diana, Tonoiu Sergiu, “Hydrides precipitation in Ti6Al4V titanium alloy used for airframe manufacturing”, Bulletin of the Polish Academy of Sciences -Technical Sciences, ISSN/eISSN: 0239-7528/ 2300-1917, (IF2019=1.385), vol.67, no.3, pp. 643-649, 2019.</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WOS:000473332000021 (autor corespondent)</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[9] BĂILĂ Diana, Zaharia Cătălin, Mocioiu Oana, „Contact angle measurements at the interface of Co-Cr alloy sintered by DMLS and coated with hydroxyapatite”, Vjesnik Tehnical Gazette Croatia, ISSN/ eISSN: 1330-3651/ 1848-6339, (IF2020=0.783), vol. 27, no.2, pp. 583-588, 2020.</a:t>
            </a:r>
            <a:endParaRPr/>
          </a:p>
          <a:p>
            <a:pPr indent="0" lvl="0" marL="0" marR="0" rtl="0" algn="l">
              <a:spcBef>
                <a:spcPts val="0"/>
              </a:spcBef>
              <a:spcAft>
                <a:spcPts val="0"/>
              </a:spcAft>
              <a:buNone/>
            </a:pPr>
            <a:r>
              <a:rPr lang="en-US" sz="1100">
                <a:solidFill>
                  <a:schemeClr val="dk1"/>
                </a:solidFill>
                <a:latin typeface="Times New Roman"/>
                <a:ea typeface="Times New Roman"/>
                <a:cs typeface="Times New Roman"/>
                <a:sym typeface="Times New Roman"/>
              </a:rPr>
              <a:t>WOS:000527241900032 (autor corespondent)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cxnSp>
        <p:nvCxnSpPr>
          <p:cNvPr id="899" name="Google Shape;899;p49"/>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900" name="Google Shape;900;p49"/>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901" name="Google Shape;901;p49"/>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902" name="Google Shape;902;p49"/>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903" name="Google Shape;903;p49"/>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904" name="Google Shape;904;p49"/>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905" name="Google Shape;905;p49"/>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906" name="Google Shape;906;p49"/>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907" name="Google Shape;907;p49"/>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908" name="Google Shape;908;p49"/>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909" name="Google Shape;909;p49"/>
          <p:cNvSpPr txBox="1"/>
          <p:nvPr/>
        </p:nvSpPr>
        <p:spPr>
          <a:xfrm>
            <a:off x="1047189" y="1160489"/>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Times New Roman"/>
                <a:ea typeface="Times New Roman"/>
                <a:cs typeface="Times New Roman"/>
                <a:sym typeface="Times New Roman"/>
              </a:rPr>
              <a:t>HUMAN RESOURCES - UNSTPB</a:t>
            </a:r>
            <a:endParaRPr/>
          </a:p>
        </p:txBody>
      </p:sp>
      <p:pic>
        <p:nvPicPr>
          <p:cNvPr id="910" name="Google Shape;910;p49"/>
          <p:cNvPicPr preferRelativeResize="0"/>
          <p:nvPr/>
        </p:nvPicPr>
        <p:blipFill rotWithShape="1">
          <a:blip r:embed="rId9">
            <a:alphaModFix/>
          </a:blip>
          <a:srcRect b="0" l="0" r="0" t="0"/>
          <a:stretch/>
        </p:blipFill>
        <p:spPr>
          <a:xfrm>
            <a:off x="1054650" y="1464852"/>
            <a:ext cx="8659557" cy="42484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cxnSp>
        <p:nvCxnSpPr>
          <p:cNvPr id="163" name="Google Shape;163;p5"/>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164" name="Google Shape;164;p5"/>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165" name="Google Shape;165;p5"/>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166" name="Google Shape;166;p5"/>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167" name="Google Shape;167;p5"/>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168" name="Google Shape;168;p5"/>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169" name="Google Shape;169;p5"/>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170" name="Google Shape;170;p5"/>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171" name="Google Shape;171;p5"/>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172" name="Google Shape;172;p5"/>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pic>
        <p:nvPicPr>
          <p:cNvPr id="173" name="Google Shape;173;p5"/>
          <p:cNvPicPr preferRelativeResize="0"/>
          <p:nvPr/>
        </p:nvPicPr>
        <p:blipFill rotWithShape="1">
          <a:blip r:embed="rId9">
            <a:alphaModFix/>
          </a:blip>
          <a:srcRect b="0" l="0" r="0" t="0"/>
          <a:stretch/>
        </p:blipFill>
        <p:spPr>
          <a:xfrm>
            <a:off x="493079" y="1670366"/>
            <a:ext cx="3190663" cy="3517267"/>
          </a:xfrm>
          <a:prstGeom prst="rect">
            <a:avLst/>
          </a:prstGeom>
          <a:noFill/>
          <a:ln>
            <a:noFill/>
          </a:ln>
        </p:spPr>
      </p:pic>
      <p:pic>
        <p:nvPicPr>
          <p:cNvPr id="174" name="Google Shape;174;p5"/>
          <p:cNvPicPr preferRelativeResize="0"/>
          <p:nvPr/>
        </p:nvPicPr>
        <p:blipFill rotWithShape="1">
          <a:blip r:embed="rId10">
            <a:alphaModFix/>
          </a:blip>
          <a:srcRect b="0" l="0" r="0" t="0"/>
          <a:stretch/>
        </p:blipFill>
        <p:spPr>
          <a:xfrm>
            <a:off x="4545920" y="1688212"/>
            <a:ext cx="2603025" cy="3322454"/>
          </a:xfrm>
          <a:prstGeom prst="rect">
            <a:avLst/>
          </a:prstGeom>
          <a:noFill/>
          <a:ln>
            <a:noFill/>
          </a:ln>
        </p:spPr>
      </p:pic>
      <p:pic>
        <p:nvPicPr>
          <p:cNvPr id="175" name="Google Shape;175;p5"/>
          <p:cNvPicPr preferRelativeResize="0"/>
          <p:nvPr/>
        </p:nvPicPr>
        <p:blipFill rotWithShape="1">
          <a:blip r:embed="rId11">
            <a:alphaModFix/>
          </a:blip>
          <a:srcRect b="0" l="0" r="0" t="0"/>
          <a:stretch/>
        </p:blipFill>
        <p:spPr>
          <a:xfrm>
            <a:off x="8311341" y="1585908"/>
            <a:ext cx="2554562" cy="3400662"/>
          </a:xfrm>
          <a:prstGeom prst="rect">
            <a:avLst/>
          </a:prstGeom>
          <a:noFill/>
          <a:ln>
            <a:noFill/>
          </a:ln>
        </p:spPr>
      </p:pic>
      <p:sp>
        <p:nvSpPr>
          <p:cNvPr id="176" name="Google Shape;176;p5"/>
          <p:cNvSpPr txBox="1"/>
          <p:nvPr/>
        </p:nvSpPr>
        <p:spPr>
          <a:xfrm>
            <a:off x="1034473" y="1263147"/>
            <a:ext cx="9818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3D Printers that will be used in EMERALD Project - University POLITEHNICA of Bucharest</a:t>
            </a:r>
            <a:endParaRPr/>
          </a:p>
        </p:txBody>
      </p:sp>
      <p:sp>
        <p:nvSpPr>
          <p:cNvPr id="177" name="Google Shape;177;p5"/>
          <p:cNvSpPr txBox="1"/>
          <p:nvPr/>
        </p:nvSpPr>
        <p:spPr>
          <a:xfrm>
            <a:off x="176330" y="5119175"/>
            <a:ext cx="60945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Hybrid 3D Printer Zmorph </a:t>
            </a:r>
            <a:r>
              <a:rPr lang="en-US" sz="1800">
                <a:solidFill>
                  <a:schemeClr val="dk1"/>
                </a:solidFill>
                <a:latin typeface="Times New Roman"/>
                <a:ea typeface="Times New Roman"/>
                <a:cs typeface="Times New Roman"/>
                <a:sym typeface="Times New Roman"/>
              </a:rPr>
              <a:t>2.0</a:t>
            </a:r>
            <a:r>
              <a:rPr lang="en-US" sz="1800">
                <a:solidFill>
                  <a:schemeClr val="dk1"/>
                </a:solidFill>
                <a:latin typeface="Calibri"/>
                <a:ea typeface="Calibri"/>
                <a:cs typeface="Calibri"/>
                <a:sym typeface="Calibri"/>
              </a:rPr>
              <a:t> SX Full SET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 FDM (Fused Deposition Modeling)</a:t>
            </a:r>
            <a:endParaRPr/>
          </a:p>
        </p:txBody>
      </p:sp>
      <p:sp>
        <p:nvSpPr>
          <p:cNvPr id="178" name="Google Shape;178;p5"/>
          <p:cNvSpPr txBox="1"/>
          <p:nvPr/>
        </p:nvSpPr>
        <p:spPr>
          <a:xfrm>
            <a:off x="4557826" y="5081288"/>
            <a:ext cx="342604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Photocentric Liquid Crystal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DLP (Digital Light Processing)</a:t>
            </a:r>
            <a:endParaRPr/>
          </a:p>
        </p:txBody>
      </p:sp>
      <p:sp>
        <p:nvSpPr>
          <p:cNvPr id="179" name="Google Shape;179;p5"/>
          <p:cNvSpPr txBox="1"/>
          <p:nvPr/>
        </p:nvSpPr>
        <p:spPr>
          <a:xfrm>
            <a:off x="8008727" y="4852155"/>
            <a:ext cx="381020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Phenix Systems – PXS&amp;PXM</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DMLS (Direct Metal Laser Sintering) – collaborating company)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cxnSp>
        <p:nvCxnSpPr>
          <p:cNvPr id="915" name="Google Shape;915;p50"/>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916" name="Google Shape;916;p50"/>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917" name="Google Shape;917;p50"/>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918" name="Google Shape;918;p50"/>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919" name="Google Shape;919;p50"/>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920" name="Google Shape;920;p50"/>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921" name="Google Shape;921;p50"/>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922" name="Google Shape;922;p50"/>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923" name="Google Shape;923;p50"/>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924" name="Google Shape;924;p50"/>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925" name="Google Shape;925;p50"/>
          <p:cNvSpPr txBox="1"/>
          <p:nvPr/>
        </p:nvSpPr>
        <p:spPr>
          <a:xfrm>
            <a:off x="478172" y="1160489"/>
            <a:ext cx="10387731"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Dissemination Results</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SLS – material PA12</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FDM – PEEK, PLA, </a:t>
            </a:r>
            <a:r>
              <a:rPr b="0" i="0" lang="en-US" sz="1800">
                <a:solidFill>
                  <a:srgbClr val="222222"/>
                </a:solidFill>
                <a:latin typeface="Times New Roman"/>
                <a:ea typeface="Times New Roman"/>
                <a:cs typeface="Times New Roman"/>
                <a:sym typeface="Times New Roman"/>
              </a:rPr>
              <a:t>PLA Silk Rainbow, </a:t>
            </a:r>
            <a:r>
              <a:rPr b="0" i="0" lang="en-US" sz="1800">
                <a:solidFill>
                  <a:srgbClr val="2F2F2F"/>
                </a:solidFill>
                <a:latin typeface="Times New Roman"/>
                <a:ea typeface="Times New Roman"/>
                <a:cs typeface="Times New Roman"/>
                <a:sym typeface="Times New Roman"/>
              </a:rPr>
              <a:t>PLA Silk Like Kingfisher Rainbow Colours</a:t>
            </a:r>
            <a:r>
              <a:rPr lang="en-US" sz="1800">
                <a:solidFill>
                  <a:srgbClr val="2F2F2F"/>
                </a:solidFill>
                <a:latin typeface="Times New Roman"/>
                <a:ea typeface="Times New Roman"/>
                <a:cs typeface="Times New Roman"/>
                <a:sym typeface="Times New Roman"/>
              </a:rPr>
              <a:t> (Silicone properties)</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DLP, SLA – biocompatible photopolymer resins </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DMLS/SLM – Ti6Al4V, superalloy Co-Cr – biocompatible materials</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Analysis Test recommended for the materials used for the components: </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SEM (Scanning Electron Microscopy)</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TEM (Transmission Electron Microscopy)</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EDAX (Energy Dispersive X-ray Analysis)</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XRD (X-Ray Diffraction)</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FTIR (Fourier Transform Infrared Spectroscopy)</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RAMAN (Raman Spectroscopy)</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AFM (Atomic Force Microscopy)</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Contact angle test</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Mechanical tests</a:t>
            </a:r>
            <a:endParaRPr b="1" sz="1800">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931" name="Google Shape;93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932" name="Google Shape;93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cxnSp>
        <p:nvCxnSpPr>
          <p:cNvPr id="937" name="Google Shape;937;p52"/>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938" name="Google Shape;938;p52"/>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939" name="Google Shape;939;p52"/>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940" name="Google Shape;940;p52"/>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941" name="Google Shape;941;p52"/>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942" name="Google Shape;942;p52"/>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943" name="Google Shape;943;p52"/>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944" name="Google Shape;944;p52"/>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945" name="Google Shape;945;p52"/>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946" name="Google Shape;946;p52"/>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947" name="Google Shape;947;p52"/>
          <p:cNvSpPr txBox="1"/>
          <p:nvPr/>
        </p:nvSpPr>
        <p:spPr>
          <a:xfrm>
            <a:off x="478172" y="1160489"/>
            <a:ext cx="10387731"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Times New Roman"/>
                <a:ea typeface="Times New Roman"/>
                <a:cs typeface="Times New Roman"/>
                <a:sym typeface="Times New Roman"/>
              </a:rPr>
              <a:t>AMAZE PROJECT  - RESEARCH DIRECTIONS</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This project will lead to the opening of new topics and research directions that will be capitalized in projects such as:</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HORIZON 2020</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CORDIS EU</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EEA GRANTS</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EUROSTARS (EUREKA)</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TEMPUSV</a:t>
            </a:r>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ERASMUS-MUNDUS ACTION3, etc.</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1" name="Shape 951"/>
        <p:cNvGrpSpPr/>
        <p:nvPr/>
      </p:nvGrpSpPr>
      <p:grpSpPr>
        <a:xfrm>
          <a:off x="0" y="0"/>
          <a:ext cx="0" cy="0"/>
          <a:chOff x="0" y="0"/>
          <a:chExt cx="0" cy="0"/>
        </a:xfrm>
      </p:grpSpPr>
      <p:sp>
        <p:nvSpPr>
          <p:cNvPr id="952" name="Google Shape;952;p5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53" name="Google Shape;953;p53"/>
          <p:cNvPicPr preferRelativeResize="0"/>
          <p:nvPr/>
        </p:nvPicPr>
        <p:blipFill rotWithShape="1">
          <a:blip r:embed="rId3">
            <a:alphaModFix/>
          </a:blip>
          <a:srcRect b="0" l="0" r="1" t="284"/>
          <a:stretch/>
        </p:blipFill>
        <p:spPr>
          <a:xfrm>
            <a:off x="-3047" y="10"/>
            <a:ext cx="12191999" cy="6857990"/>
          </a:xfrm>
          <a:prstGeom prst="rect">
            <a:avLst/>
          </a:prstGeom>
          <a:noFill/>
          <a:ln>
            <a:noFill/>
          </a:ln>
        </p:spPr>
      </p:pic>
      <p:sp>
        <p:nvSpPr>
          <p:cNvPr id="954" name="Google Shape;954;p53"/>
          <p:cNvSpPr/>
          <p:nvPr/>
        </p:nvSpPr>
        <p:spPr>
          <a:xfrm>
            <a:off x="0" y="2207602"/>
            <a:ext cx="12191999" cy="3162146"/>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5" name="Google Shape;955;p53"/>
          <p:cNvSpPr txBox="1"/>
          <p:nvPr>
            <p:ph type="ctrTitle"/>
          </p:nvPr>
        </p:nvSpPr>
        <p:spPr>
          <a:xfrm>
            <a:off x="1097280" y="325550"/>
            <a:ext cx="10058400" cy="3574778"/>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200"/>
              <a:buFont typeface="Arial"/>
              <a:buNone/>
            </a:pPr>
            <a:r>
              <a:rPr b="1" lang="en-US" sz="5200">
                <a:solidFill>
                  <a:srgbClr val="FFFFFF"/>
                </a:solidFill>
                <a:latin typeface="Arial"/>
                <a:ea typeface="Arial"/>
                <a:cs typeface="Arial"/>
                <a:sym typeface="Arial"/>
              </a:rPr>
              <a:t>Thank you!</a:t>
            </a:r>
            <a:endParaRPr b="1" sz="5200">
              <a:solidFill>
                <a:srgbClr val="FFFFFF"/>
              </a:solidFill>
              <a:latin typeface="Arial"/>
              <a:ea typeface="Arial"/>
              <a:cs typeface="Arial"/>
              <a:sym typeface="Arial"/>
            </a:endParaRPr>
          </a:p>
        </p:txBody>
      </p:sp>
      <p:sp>
        <p:nvSpPr>
          <p:cNvPr id="956" name="Google Shape;956;p53"/>
          <p:cNvSpPr txBox="1"/>
          <p:nvPr/>
        </p:nvSpPr>
        <p:spPr>
          <a:xfrm>
            <a:off x="5311555" y="166132"/>
            <a:ext cx="47474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Thank you!</a:t>
            </a:r>
            <a:endParaRPr b="1"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3"/>
                                        </p:tgtEl>
                                        <p:attrNameLst>
                                          <p:attrName>style.visibility</p:attrName>
                                        </p:attrNameLst>
                                      </p:cBhvr>
                                      <p:to>
                                        <p:strVal val="visible"/>
                                      </p:to>
                                    </p:set>
                                    <p:animEffect filter="fade" transition="in">
                                      <p:cBhvr>
                                        <p:cTn dur="5000"/>
                                        <p:tgtEl>
                                          <p:spTgt spid="9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cxnSp>
        <p:nvCxnSpPr>
          <p:cNvPr id="184" name="Google Shape;184;p6"/>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185" name="Google Shape;185;p6"/>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186" name="Google Shape;186;p6"/>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187" name="Google Shape;187;p6"/>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188" name="Google Shape;188;p6"/>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189" name="Google Shape;189;p6"/>
          <p:cNvPicPr preferRelativeResize="0"/>
          <p:nvPr/>
        </p:nvPicPr>
        <p:blipFill rotWithShape="1">
          <a:blip r:embed="rId4">
            <a:alphaModFix/>
          </a:blip>
          <a:srcRect b="0" l="0" r="0" t="0"/>
          <a:stretch/>
        </p:blipFill>
        <p:spPr>
          <a:xfrm>
            <a:off x="5687864" y="5856958"/>
            <a:ext cx="945510" cy="945510"/>
          </a:xfrm>
          <a:prstGeom prst="rect">
            <a:avLst/>
          </a:prstGeom>
          <a:noFill/>
          <a:ln>
            <a:noFill/>
          </a:ln>
        </p:spPr>
      </p:pic>
      <p:pic>
        <p:nvPicPr>
          <p:cNvPr id="190" name="Google Shape;190;p6"/>
          <p:cNvPicPr preferRelativeResize="0"/>
          <p:nvPr/>
        </p:nvPicPr>
        <p:blipFill rotWithShape="1">
          <a:blip r:embed="rId5">
            <a:alphaModFix/>
          </a:blip>
          <a:srcRect b="0" l="0" r="0" t="0"/>
          <a:stretch/>
        </p:blipFill>
        <p:spPr>
          <a:xfrm>
            <a:off x="7226276" y="5848941"/>
            <a:ext cx="945510" cy="941942"/>
          </a:xfrm>
          <a:prstGeom prst="rect">
            <a:avLst/>
          </a:prstGeom>
          <a:noFill/>
          <a:ln>
            <a:noFill/>
          </a:ln>
        </p:spPr>
      </p:pic>
      <p:pic>
        <p:nvPicPr>
          <p:cNvPr descr="EDIBON | Móstoles" id="191" name="Google Shape;191;p6"/>
          <p:cNvPicPr preferRelativeResize="0"/>
          <p:nvPr/>
        </p:nvPicPr>
        <p:blipFill rotWithShape="1">
          <a:blip r:embed="rId6">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192" name="Google Shape;192;p6"/>
          <p:cNvPicPr preferRelativeResize="0"/>
          <p:nvPr/>
        </p:nvPicPr>
        <p:blipFill rotWithShape="1">
          <a:blip r:embed="rId7">
            <a:alphaModFix/>
          </a:blip>
          <a:srcRect b="0" l="0" r="0" t="0"/>
          <a:stretch/>
        </p:blipFill>
        <p:spPr>
          <a:xfrm>
            <a:off x="121779" y="221759"/>
            <a:ext cx="2980767" cy="850224"/>
          </a:xfrm>
          <a:prstGeom prst="rect">
            <a:avLst/>
          </a:prstGeom>
          <a:noFill/>
          <a:ln>
            <a:noFill/>
          </a:ln>
        </p:spPr>
      </p:pic>
      <p:sp>
        <p:nvSpPr>
          <p:cNvPr id="193" name="Google Shape;193;p6"/>
          <p:cNvSpPr txBox="1"/>
          <p:nvPr/>
        </p:nvSpPr>
        <p:spPr>
          <a:xfrm>
            <a:off x="5969478" y="1281114"/>
            <a:ext cx="982111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a:t>
            </a:r>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UNSTPB Bucharest, 27-29 nov 2023</a:t>
            </a:r>
            <a:endParaRPr b="1" sz="1800">
              <a:solidFill>
                <a:schemeClr val="dk1"/>
              </a:solidFill>
              <a:latin typeface="Times New Roman"/>
              <a:ea typeface="Times New Roman"/>
              <a:cs typeface="Times New Roman"/>
              <a:sym typeface="Times New Roman"/>
            </a:endParaRPr>
          </a:p>
        </p:txBody>
      </p:sp>
      <p:pic>
        <p:nvPicPr>
          <p:cNvPr id="194" name="Google Shape;194;p6"/>
          <p:cNvPicPr preferRelativeResize="0"/>
          <p:nvPr/>
        </p:nvPicPr>
        <p:blipFill rotWithShape="1">
          <a:blip r:embed="rId8">
            <a:alphaModFix/>
          </a:blip>
          <a:srcRect b="0" l="0" r="0" t="0"/>
          <a:stretch/>
        </p:blipFill>
        <p:spPr>
          <a:xfrm>
            <a:off x="27415" y="1206334"/>
            <a:ext cx="3826785" cy="5599602"/>
          </a:xfrm>
          <a:prstGeom prst="rect">
            <a:avLst/>
          </a:prstGeom>
          <a:noFill/>
          <a:ln>
            <a:noFill/>
          </a:ln>
        </p:spPr>
      </p:pic>
      <p:sp>
        <p:nvSpPr>
          <p:cNvPr id="195" name="Google Shape;195;p6"/>
          <p:cNvSpPr/>
          <p:nvPr/>
        </p:nvSpPr>
        <p:spPr>
          <a:xfrm>
            <a:off x="6047363" y="2031818"/>
            <a:ext cx="5355633" cy="420636"/>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Times New Roman"/>
              <a:buNone/>
            </a:pPr>
            <a:r>
              <a:rPr b="1" i="0" lang="en-US" sz="2100" u="none" cap="none" strike="noStrike">
                <a:solidFill>
                  <a:srgbClr val="202124"/>
                </a:solidFill>
                <a:highlight>
                  <a:srgbClr val="00FFFF"/>
                </a:highlight>
                <a:latin typeface="Times New Roman"/>
                <a:ea typeface="Times New Roman"/>
                <a:cs typeface="Times New Roman"/>
                <a:sym typeface="Times New Roman"/>
              </a:rPr>
              <a:t>The dissemination of the event on the website</a:t>
            </a:r>
            <a:r>
              <a:rPr b="1" lang="en-US" sz="2100">
                <a:solidFill>
                  <a:srgbClr val="202124"/>
                </a:solidFill>
                <a:highlight>
                  <a:srgbClr val="00FFFF"/>
                </a:highlight>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800"/>
              <a:buFont typeface="Times New Roman"/>
              <a:buNone/>
            </a:pPr>
            <a:r>
              <a:rPr b="1" i="0" lang="en-US" sz="800" u="none" cap="none" strike="noStrike">
                <a:solidFill>
                  <a:schemeClr val="dk1"/>
                </a:solidFill>
                <a:highlight>
                  <a:srgbClr val="00FFFF"/>
                </a:highlight>
                <a:latin typeface="Times New Roman"/>
                <a:ea typeface="Times New Roman"/>
                <a:cs typeface="Times New Roman"/>
                <a:sym typeface="Times New Roman"/>
              </a:rPr>
              <a:t> </a:t>
            </a:r>
            <a:endParaRPr b="1" i="0" sz="1800" u="none" cap="none" strike="noStrike">
              <a:solidFill>
                <a:schemeClr val="dk1"/>
              </a:solidFill>
              <a:highlight>
                <a:srgbClr val="00FFFF"/>
              </a:highlight>
              <a:latin typeface="Times New Roman"/>
              <a:ea typeface="Times New Roman"/>
              <a:cs typeface="Times New Roman"/>
              <a:sym typeface="Times New Roman"/>
            </a:endParaRPr>
          </a:p>
        </p:txBody>
      </p:sp>
      <p:sp>
        <p:nvSpPr>
          <p:cNvPr id="196" name="Google Shape;196;p6"/>
          <p:cNvSpPr txBox="1"/>
          <p:nvPr/>
        </p:nvSpPr>
        <p:spPr>
          <a:xfrm>
            <a:off x="3881615" y="2332269"/>
            <a:ext cx="842827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9">
                  <a:extLst>
                    <a:ext uri="{A12FA001-AC4F-418D-AE19-62706E023703}">
                      <ahyp:hlinkClr val="tx"/>
                    </a:ext>
                  </a:extLst>
                </a:hlinkClick>
              </a:rPr>
              <a:t>https://upb.ro/unstpb-anunta-lansarea-proiectului-international-erasmus-european-network-for-additive-manufacturing-in-industrial-design-for-ukrainian-context-amaze/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7" name="Google Shape;197;p6"/>
          <p:cNvPicPr preferRelativeResize="0"/>
          <p:nvPr/>
        </p:nvPicPr>
        <p:blipFill rotWithShape="1">
          <a:blip r:embed="rId10">
            <a:alphaModFix/>
          </a:blip>
          <a:srcRect b="0" l="0" r="0" t="0"/>
          <a:stretch/>
        </p:blipFill>
        <p:spPr>
          <a:xfrm>
            <a:off x="5164056" y="2927834"/>
            <a:ext cx="6784089" cy="38746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cxnSp>
        <p:nvCxnSpPr>
          <p:cNvPr id="202" name="Google Shape;202;p7"/>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203" name="Google Shape;203;p7"/>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204" name="Google Shape;204;p7"/>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205" name="Google Shape;205;p7"/>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206" name="Google Shape;206;p7"/>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descr="Poznan University of Technology International Relations Office | Poznan" id="207" name="Google Shape;207;p7"/>
          <p:cNvPicPr preferRelativeResize="0"/>
          <p:nvPr/>
        </p:nvPicPr>
        <p:blipFill rotWithShape="1">
          <a:blip r:embed="rId4">
            <a:alphaModFix/>
          </a:blip>
          <a:srcRect b="0" l="0" r="0" t="0"/>
          <a:stretch/>
        </p:blipFill>
        <p:spPr>
          <a:xfrm>
            <a:off x="5687864" y="5856958"/>
            <a:ext cx="945510" cy="945510"/>
          </a:xfrm>
          <a:prstGeom prst="rect">
            <a:avLst/>
          </a:prstGeom>
          <a:noFill/>
          <a:ln>
            <a:noFill/>
          </a:ln>
        </p:spPr>
      </p:pic>
      <p:pic>
        <p:nvPicPr>
          <p:cNvPr id="208" name="Google Shape;208;p7"/>
          <p:cNvPicPr preferRelativeResize="0"/>
          <p:nvPr/>
        </p:nvPicPr>
        <p:blipFill rotWithShape="1">
          <a:blip r:embed="rId5">
            <a:alphaModFix/>
          </a:blip>
          <a:srcRect b="0" l="0" r="0" t="0"/>
          <a:stretch/>
        </p:blipFill>
        <p:spPr>
          <a:xfrm>
            <a:off x="7226276" y="5848941"/>
            <a:ext cx="945510" cy="941942"/>
          </a:xfrm>
          <a:prstGeom prst="rect">
            <a:avLst/>
          </a:prstGeom>
          <a:noFill/>
          <a:ln>
            <a:noFill/>
          </a:ln>
        </p:spPr>
      </p:pic>
      <p:pic>
        <p:nvPicPr>
          <p:cNvPr descr="EDIBON | Móstoles" id="209" name="Google Shape;209;p7"/>
          <p:cNvPicPr preferRelativeResize="0"/>
          <p:nvPr/>
        </p:nvPicPr>
        <p:blipFill rotWithShape="1">
          <a:blip r:embed="rId6">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210" name="Google Shape;210;p7"/>
          <p:cNvPicPr preferRelativeResize="0"/>
          <p:nvPr/>
        </p:nvPicPr>
        <p:blipFill rotWithShape="1">
          <a:blip r:embed="rId7">
            <a:alphaModFix/>
          </a:blip>
          <a:srcRect b="0" l="0" r="0" t="0"/>
          <a:stretch/>
        </p:blipFill>
        <p:spPr>
          <a:xfrm>
            <a:off x="121779" y="221759"/>
            <a:ext cx="2980767" cy="850224"/>
          </a:xfrm>
          <a:prstGeom prst="rect">
            <a:avLst/>
          </a:prstGeom>
          <a:noFill/>
          <a:ln>
            <a:noFill/>
          </a:ln>
        </p:spPr>
      </p:pic>
      <p:sp>
        <p:nvSpPr>
          <p:cNvPr id="211" name="Google Shape;211;p7"/>
          <p:cNvSpPr txBox="1"/>
          <p:nvPr/>
        </p:nvSpPr>
        <p:spPr>
          <a:xfrm>
            <a:off x="5969478" y="1281114"/>
            <a:ext cx="982111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a:t>
            </a:r>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UNSTPB Bucharest, 27-29 nov 2023</a:t>
            </a:r>
            <a:endParaRPr b="1" sz="1800">
              <a:solidFill>
                <a:schemeClr val="dk1"/>
              </a:solidFill>
              <a:latin typeface="Times New Roman"/>
              <a:ea typeface="Times New Roman"/>
              <a:cs typeface="Times New Roman"/>
              <a:sym typeface="Times New Roman"/>
            </a:endParaRPr>
          </a:p>
        </p:txBody>
      </p:sp>
      <p:sp>
        <p:nvSpPr>
          <p:cNvPr id="212" name="Google Shape;212;p7"/>
          <p:cNvSpPr/>
          <p:nvPr/>
        </p:nvSpPr>
        <p:spPr>
          <a:xfrm>
            <a:off x="6047363" y="2031818"/>
            <a:ext cx="5535170" cy="420636"/>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202124"/>
              </a:buClr>
              <a:buSzPts val="2100"/>
              <a:buFont typeface="Times New Roman"/>
              <a:buNone/>
            </a:pPr>
            <a:r>
              <a:rPr b="1" i="0" lang="en-US" sz="2100" u="none" cap="none" strike="noStrike">
                <a:solidFill>
                  <a:srgbClr val="202124"/>
                </a:solidFill>
                <a:highlight>
                  <a:srgbClr val="00FFFF"/>
                </a:highlight>
                <a:latin typeface="Times New Roman"/>
                <a:ea typeface="Times New Roman"/>
                <a:cs typeface="Times New Roman"/>
                <a:sym typeface="Times New Roman"/>
              </a:rPr>
              <a:t>The dissemination of the event on the facebook</a:t>
            </a:r>
            <a:r>
              <a:rPr b="1" lang="en-US" sz="2100">
                <a:solidFill>
                  <a:srgbClr val="202124"/>
                </a:solidFill>
                <a:highlight>
                  <a:srgbClr val="00FFFF"/>
                </a:highlight>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chemeClr val="dk1"/>
              </a:buClr>
              <a:buSzPts val="800"/>
              <a:buFont typeface="Times New Roman"/>
              <a:buNone/>
            </a:pPr>
            <a:r>
              <a:rPr b="1" i="0" lang="en-US" sz="800" u="none" cap="none" strike="noStrike">
                <a:solidFill>
                  <a:schemeClr val="dk1"/>
                </a:solidFill>
                <a:highlight>
                  <a:srgbClr val="00FFFF"/>
                </a:highlight>
                <a:latin typeface="Times New Roman"/>
                <a:ea typeface="Times New Roman"/>
                <a:cs typeface="Times New Roman"/>
                <a:sym typeface="Times New Roman"/>
              </a:rPr>
              <a:t> </a:t>
            </a:r>
            <a:endParaRPr b="1" i="0" sz="1800" u="none" cap="none" strike="noStrike">
              <a:solidFill>
                <a:schemeClr val="dk1"/>
              </a:solidFill>
              <a:highlight>
                <a:srgbClr val="00FFFF"/>
              </a:highlight>
              <a:latin typeface="Times New Roman"/>
              <a:ea typeface="Times New Roman"/>
              <a:cs typeface="Times New Roman"/>
              <a:sym typeface="Times New Roman"/>
            </a:endParaRPr>
          </a:p>
        </p:txBody>
      </p:sp>
      <p:sp>
        <p:nvSpPr>
          <p:cNvPr id="213" name="Google Shape;213;p7"/>
          <p:cNvSpPr txBox="1"/>
          <p:nvPr/>
        </p:nvSpPr>
        <p:spPr>
          <a:xfrm>
            <a:off x="6095999" y="3097342"/>
            <a:ext cx="567652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val="tx"/>
                    </a:ext>
                  </a:extLst>
                </a:hlinkClick>
              </a:rPr>
              <a:t>https://upb.ro/unstpb-anunta-lansarea-proiectului-international-erasmus-european-network-for-additive-manufacturing-in-industrial-design-for-ukrainian-context-amaze/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4" name="Google Shape;214;p7"/>
          <p:cNvPicPr preferRelativeResize="0"/>
          <p:nvPr/>
        </p:nvPicPr>
        <p:blipFill rotWithShape="1">
          <a:blip r:embed="rId9">
            <a:alphaModFix/>
          </a:blip>
          <a:srcRect b="0" l="0" r="0" t="0"/>
          <a:stretch/>
        </p:blipFill>
        <p:spPr>
          <a:xfrm>
            <a:off x="261954" y="1472364"/>
            <a:ext cx="5425910" cy="356646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cxnSp>
        <p:nvCxnSpPr>
          <p:cNvPr id="219" name="Google Shape;219;p8"/>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220" name="Google Shape;220;p8"/>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221" name="Google Shape;221;p8"/>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222" name="Google Shape;222;p8"/>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223" name="Google Shape;223;p8"/>
          <p:cNvSpPr txBox="1"/>
          <p:nvPr/>
        </p:nvSpPr>
        <p:spPr>
          <a:xfrm>
            <a:off x="2306045" y="208265"/>
            <a:ext cx="757990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i="1" lang="en-US" sz="1200">
                <a:solidFill>
                  <a:srgbClr val="1D2228"/>
                </a:solidFill>
                <a:latin typeface="Times New Roman"/>
                <a:ea typeface="Times New Roman"/>
                <a:cs typeface="Times New Roman"/>
                <a:sym typeface="Times New Roman"/>
              </a:rPr>
              <a:t>European Network for Additive Manufacturing in Industrial Design for Ukrainian Context</a:t>
            </a:r>
            <a:endParaRPr i="1" sz="1200">
              <a:solidFill>
                <a:schemeClr val="dk1"/>
              </a:solidFill>
              <a:latin typeface="Calibri"/>
              <a:ea typeface="Calibri"/>
              <a:cs typeface="Calibri"/>
              <a:sym typeface="Calibri"/>
            </a:endParaRPr>
          </a:p>
        </p:txBody>
      </p:sp>
      <p:pic>
        <p:nvPicPr>
          <p:cNvPr id="224" name="Google Shape;224;p8"/>
          <p:cNvPicPr preferRelativeResize="0"/>
          <p:nvPr/>
        </p:nvPicPr>
        <p:blipFill rotWithShape="1">
          <a:blip r:embed="rId4">
            <a:alphaModFix/>
          </a:blip>
          <a:srcRect b="0" l="0" r="0" t="0"/>
          <a:stretch/>
        </p:blipFill>
        <p:spPr>
          <a:xfrm>
            <a:off x="1965501" y="5848941"/>
            <a:ext cx="1000879" cy="916771"/>
          </a:xfrm>
          <a:prstGeom prst="rect">
            <a:avLst/>
          </a:prstGeom>
          <a:noFill/>
          <a:ln>
            <a:noFill/>
          </a:ln>
        </p:spPr>
      </p:pic>
      <p:pic>
        <p:nvPicPr>
          <p:cNvPr descr="A blue rectangle with text&#10;&#10;Description automatically generated" id="225" name="Google Shape;225;p8"/>
          <p:cNvPicPr preferRelativeResize="0"/>
          <p:nvPr/>
        </p:nvPicPr>
        <p:blipFill rotWithShape="1">
          <a:blip r:embed="rId5">
            <a:alphaModFix/>
          </a:blip>
          <a:srcRect b="0" l="0" r="0" t="0"/>
          <a:stretch/>
        </p:blipFill>
        <p:spPr>
          <a:xfrm>
            <a:off x="121779" y="221759"/>
            <a:ext cx="2980767" cy="850224"/>
          </a:xfrm>
          <a:prstGeom prst="rect">
            <a:avLst/>
          </a:prstGeom>
          <a:noFill/>
          <a:ln>
            <a:noFill/>
          </a:ln>
        </p:spPr>
      </p:pic>
      <p:sp>
        <p:nvSpPr>
          <p:cNvPr id="226" name="Google Shape;226;p8"/>
          <p:cNvSpPr txBox="1"/>
          <p:nvPr/>
        </p:nvSpPr>
        <p:spPr>
          <a:xfrm>
            <a:off x="1224951" y="1098737"/>
            <a:ext cx="148158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Kick off Meeting – Transnational Project Meeting TPM1 – UNSTPB Bucharest, 27-29 nov 2023</a:t>
            </a:r>
            <a:endParaRPr b="1" sz="1800">
              <a:solidFill>
                <a:schemeClr val="dk1"/>
              </a:solidFill>
              <a:latin typeface="Times New Roman"/>
              <a:ea typeface="Times New Roman"/>
              <a:cs typeface="Times New Roman"/>
              <a:sym typeface="Times New Roman"/>
            </a:endParaRPr>
          </a:p>
        </p:txBody>
      </p:sp>
      <p:sp>
        <p:nvSpPr>
          <p:cNvPr id="227" name="Google Shape;227;p8"/>
          <p:cNvSpPr txBox="1"/>
          <p:nvPr/>
        </p:nvSpPr>
        <p:spPr>
          <a:xfrm>
            <a:off x="4729674" y="1513410"/>
            <a:ext cx="99661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Agenda:</a:t>
            </a:r>
            <a:endParaRPr/>
          </a:p>
        </p:txBody>
      </p:sp>
      <p:pic>
        <p:nvPicPr>
          <p:cNvPr id="228" name="Google Shape;228;p8"/>
          <p:cNvPicPr preferRelativeResize="0"/>
          <p:nvPr/>
        </p:nvPicPr>
        <p:blipFill rotWithShape="1">
          <a:blip r:embed="rId6">
            <a:alphaModFix/>
          </a:blip>
          <a:srcRect b="0" l="0" r="0" t="0"/>
          <a:stretch/>
        </p:blipFill>
        <p:spPr>
          <a:xfrm>
            <a:off x="60119" y="1427110"/>
            <a:ext cx="4425618" cy="5373325"/>
          </a:xfrm>
          <a:prstGeom prst="rect">
            <a:avLst/>
          </a:prstGeom>
          <a:noFill/>
          <a:ln>
            <a:noFill/>
          </a:ln>
        </p:spPr>
      </p:pic>
      <p:pic>
        <p:nvPicPr>
          <p:cNvPr id="229" name="Google Shape;229;p8"/>
          <p:cNvPicPr preferRelativeResize="0"/>
          <p:nvPr/>
        </p:nvPicPr>
        <p:blipFill rotWithShape="1">
          <a:blip r:embed="rId7">
            <a:alphaModFix/>
          </a:blip>
          <a:srcRect b="0" l="0" r="0" t="0"/>
          <a:stretch/>
        </p:blipFill>
        <p:spPr>
          <a:xfrm>
            <a:off x="6917575" y="1556648"/>
            <a:ext cx="4871098" cy="43869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cxnSp>
        <p:nvCxnSpPr>
          <p:cNvPr id="234" name="Google Shape;234;p9"/>
          <p:cNvCxnSpPr/>
          <p:nvPr/>
        </p:nvCxnSpPr>
        <p:spPr>
          <a:xfrm>
            <a:off x="0" y="1168249"/>
            <a:ext cx="12192000" cy="0"/>
          </a:xfrm>
          <a:prstGeom prst="straightConnector1">
            <a:avLst/>
          </a:prstGeom>
          <a:noFill/>
          <a:ln cap="flat" cmpd="sng" w="9525">
            <a:solidFill>
              <a:schemeClr val="dk1"/>
            </a:solidFill>
            <a:prstDash val="solid"/>
            <a:miter lim="800000"/>
            <a:headEnd len="sm" w="sm" type="none"/>
            <a:tailEnd len="sm" w="sm" type="none"/>
          </a:ln>
        </p:spPr>
      </p:cxnSp>
      <p:sp>
        <p:nvSpPr>
          <p:cNvPr id="235" name="Google Shape;235;p9"/>
          <p:cNvSpPr txBox="1"/>
          <p:nvPr>
            <p:ph idx="12" type="sldNum"/>
          </p:nvPr>
        </p:nvSpPr>
        <p:spPr>
          <a:xfrm>
            <a:off x="9204945" y="626594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t>‹#›</a:t>
            </a:fld>
            <a:endParaRPr sz="1600"/>
          </a:p>
        </p:txBody>
      </p:sp>
      <p:cxnSp>
        <p:nvCxnSpPr>
          <p:cNvPr id="236" name="Google Shape;236;p9"/>
          <p:cNvCxnSpPr/>
          <p:nvPr/>
        </p:nvCxnSpPr>
        <p:spPr>
          <a:xfrm>
            <a:off x="0" y="5744567"/>
            <a:ext cx="12192000" cy="0"/>
          </a:xfrm>
          <a:prstGeom prst="straightConnector1">
            <a:avLst/>
          </a:prstGeom>
          <a:noFill/>
          <a:ln cap="flat" cmpd="sng" w="9525">
            <a:solidFill>
              <a:schemeClr val="dk1"/>
            </a:solidFill>
            <a:prstDash val="solid"/>
            <a:miter lim="800000"/>
            <a:headEnd len="sm" w="sm" type="none"/>
            <a:tailEnd len="sm" w="sm" type="none"/>
          </a:ln>
        </p:spPr>
      </p:cxnSp>
      <p:pic>
        <p:nvPicPr>
          <p:cNvPr id="237" name="Google Shape;237;p9"/>
          <p:cNvPicPr preferRelativeResize="0"/>
          <p:nvPr/>
        </p:nvPicPr>
        <p:blipFill rotWithShape="1">
          <a:blip r:embed="rId3">
            <a:alphaModFix/>
          </a:blip>
          <a:srcRect b="0" l="0" r="0" t="0"/>
          <a:stretch/>
        </p:blipFill>
        <p:spPr>
          <a:xfrm>
            <a:off x="10304481" y="256992"/>
            <a:ext cx="1643664" cy="867295"/>
          </a:xfrm>
          <a:prstGeom prst="rect">
            <a:avLst/>
          </a:prstGeom>
          <a:noFill/>
          <a:ln>
            <a:noFill/>
          </a:ln>
        </p:spPr>
      </p:pic>
      <p:sp>
        <p:nvSpPr>
          <p:cNvPr id="238" name="Google Shape;238;p9"/>
          <p:cNvSpPr txBox="1"/>
          <p:nvPr/>
        </p:nvSpPr>
        <p:spPr>
          <a:xfrm>
            <a:off x="2607970" y="451712"/>
            <a:ext cx="7579909"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Erasmus+ Programme Key Action 2 Cooperation Partnerships </a:t>
            </a:r>
            <a:endParaRPr/>
          </a:p>
          <a:p>
            <a:pPr indent="0" lvl="0" marL="0" marR="0" rtl="0" algn="ctr">
              <a:spcBef>
                <a:spcPts val="0"/>
              </a:spcBef>
              <a:spcAft>
                <a:spcPts val="0"/>
              </a:spcAft>
              <a:buNone/>
            </a:pPr>
            <a:r>
              <a:rPr b="1" lang="en-US" sz="1400">
                <a:solidFill>
                  <a:srgbClr val="1D2228"/>
                </a:solidFill>
                <a:latin typeface="Times New Roman"/>
                <a:ea typeface="Times New Roman"/>
                <a:cs typeface="Times New Roman"/>
                <a:sym typeface="Times New Roman"/>
              </a:rPr>
              <a:t>for Higher Education (KA220-HED)</a:t>
            </a:r>
            <a:endParaRPr/>
          </a:p>
          <a:p>
            <a:pPr indent="0" lvl="0" marL="0" marR="0" rtl="0" algn="ctr">
              <a:spcBef>
                <a:spcPts val="0"/>
              </a:spcBef>
              <a:spcAft>
                <a:spcPts val="0"/>
              </a:spcAft>
              <a:buNone/>
            </a:pPr>
            <a:r>
              <a:rPr b="1" lang="en-US" sz="1600">
                <a:solidFill>
                  <a:srgbClr val="002060"/>
                </a:solidFill>
                <a:latin typeface="Times New Roman"/>
                <a:ea typeface="Times New Roman"/>
                <a:cs typeface="Times New Roman"/>
                <a:sym typeface="Times New Roman"/>
              </a:rPr>
              <a:t>Agreement number 2023-1-RO01-KA220-HED-000155412 </a:t>
            </a:r>
            <a:endParaRPr/>
          </a:p>
          <a:p>
            <a:pPr indent="0" lvl="0" marL="0" marR="0" rtl="0" algn="ctr">
              <a:spcBef>
                <a:spcPts val="0"/>
              </a:spcBef>
              <a:spcAft>
                <a:spcPts val="0"/>
              </a:spcAft>
              <a:buNone/>
            </a:pPr>
            <a:r>
              <a:rPr b="1" i="1" lang="en-US" sz="1800">
                <a:solidFill>
                  <a:srgbClr val="1D2228"/>
                </a:solidFill>
                <a:highlight>
                  <a:srgbClr val="FFFF00"/>
                </a:highlight>
                <a:latin typeface="Times New Roman"/>
                <a:ea typeface="Times New Roman"/>
                <a:cs typeface="Times New Roman"/>
                <a:sym typeface="Times New Roman"/>
              </a:rPr>
              <a:t>European Network for Additive Manufacturing in Industrial Design for Ukrainian Context</a:t>
            </a:r>
            <a:endParaRPr b="1" i="1" sz="1800">
              <a:solidFill>
                <a:schemeClr val="dk1"/>
              </a:solidFill>
              <a:highlight>
                <a:srgbClr val="FFFF00"/>
              </a:highlight>
              <a:latin typeface="Calibri"/>
              <a:ea typeface="Calibri"/>
              <a:cs typeface="Calibri"/>
              <a:sym typeface="Calibri"/>
            </a:endParaRPr>
          </a:p>
        </p:txBody>
      </p:sp>
      <p:pic>
        <p:nvPicPr>
          <p:cNvPr descr="Poznan University of Technology International Relations Office | Poznan" id="239" name="Google Shape;239;p9"/>
          <p:cNvPicPr preferRelativeResize="0"/>
          <p:nvPr/>
        </p:nvPicPr>
        <p:blipFill rotWithShape="1">
          <a:blip r:embed="rId4">
            <a:alphaModFix/>
          </a:blip>
          <a:srcRect b="0" l="0" r="0" t="0"/>
          <a:stretch/>
        </p:blipFill>
        <p:spPr>
          <a:xfrm>
            <a:off x="4653669" y="5848941"/>
            <a:ext cx="945510" cy="945510"/>
          </a:xfrm>
          <a:prstGeom prst="rect">
            <a:avLst/>
          </a:prstGeom>
          <a:noFill/>
          <a:ln>
            <a:noFill/>
          </a:ln>
        </p:spPr>
      </p:pic>
      <p:pic>
        <p:nvPicPr>
          <p:cNvPr id="240" name="Google Shape;240;p9"/>
          <p:cNvPicPr preferRelativeResize="0"/>
          <p:nvPr/>
        </p:nvPicPr>
        <p:blipFill rotWithShape="1">
          <a:blip r:embed="rId5">
            <a:alphaModFix/>
          </a:blip>
          <a:srcRect b="0" l="0" r="0" t="0"/>
          <a:stretch/>
        </p:blipFill>
        <p:spPr>
          <a:xfrm>
            <a:off x="2431583" y="5877680"/>
            <a:ext cx="1000879" cy="916771"/>
          </a:xfrm>
          <a:prstGeom prst="rect">
            <a:avLst/>
          </a:prstGeom>
          <a:noFill/>
          <a:ln>
            <a:noFill/>
          </a:ln>
        </p:spPr>
      </p:pic>
      <p:pic>
        <p:nvPicPr>
          <p:cNvPr id="241" name="Google Shape;241;p9"/>
          <p:cNvPicPr preferRelativeResize="0"/>
          <p:nvPr/>
        </p:nvPicPr>
        <p:blipFill rotWithShape="1">
          <a:blip r:embed="rId6">
            <a:alphaModFix/>
          </a:blip>
          <a:srcRect b="0" l="0" r="0" t="0"/>
          <a:stretch/>
        </p:blipFill>
        <p:spPr>
          <a:xfrm>
            <a:off x="6781660" y="5828597"/>
            <a:ext cx="945510" cy="941942"/>
          </a:xfrm>
          <a:prstGeom prst="rect">
            <a:avLst/>
          </a:prstGeom>
          <a:noFill/>
          <a:ln>
            <a:noFill/>
          </a:ln>
        </p:spPr>
      </p:pic>
      <p:pic>
        <p:nvPicPr>
          <p:cNvPr descr="EDIBON | Móstoles" id="242" name="Google Shape;242;p9"/>
          <p:cNvPicPr preferRelativeResize="0"/>
          <p:nvPr/>
        </p:nvPicPr>
        <p:blipFill rotWithShape="1">
          <a:blip r:embed="rId7">
            <a:alphaModFix/>
          </a:blip>
          <a:srcRect b="0" l="0" r="0" t="0"/>
          <a:stretch/>
        </p:blipFill>
        <p:spPr>
          <a:xfrm>
            <a:off x="8725180" y="5765506"/>
            <a:ext cx="1000879" cy="1000879"/>
          </a:xfrm>
          <a:prstGeom prst="rect">
            <a:avLst/>
          </a:prstGeom>
          <a:noFill/>
          <a:ln>
            <a:noFill/>
          </a:ln>
        </p:spPr>
      </p:pic>
      <p:pic>
        <p:nvPicPr>
          <p:cNvPr descr="A blue rectangle with text&#10;&#10;Description automatically generated" id="243" name="Google Shape;243;p9"/>
          <p:cNvPicPr preferRelativeResize="0"/>
          <p:nvPr/>
        </p:nvPicPr>
        <p:blipFill rotWithShape="1">
          <a:blip r:embed="rId8">
            <a:alphaModFix/>
          </a:blip>
          <a:srcRect b="0" l="0" r="0" t="0"/>
          <a:stretch/>
        </p:blipFill>
        <p:spPr>
          <a:xfrm>
            <a:off x="121779" y="221759"/>
            <a:ext cx="2980767" cy="850224"/>
          </a:xfrm>
          <a:prstGeom prst="rect">
            <a:avLst/>
          </a:prstGeom>
          <a:noFill/>
          <a:ln>
            <a:noFill/>
          </a:ln>
        </p:spPr>
      </p:pic>
      <p:sp>
        <p:nvSpPr>
          <p:cNvPr id="244" name="Google Shape;244;p9"/>
          <p:cNvSpPr txBox="1"/>
          <p:nvPr/>
        </p:nvSpPr>
        <p:spPr>
          <a:xfrm>
            <a:off x="907211" y="2266620"/>
            <a:ext cx="1037757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highlight>
                  <a:srgbClr val="00FFFF"/>
                </a:highlight>
                <a:latin typeface="Times New Roman"/>
                <a:ea typeface="Times New Roman"/>
                <a:cs typeface="Times New Roman"/>
                <a:sym typeface="Times New Roman"/>
              </a:rPr>
              <a:t>Project Partners:</a:t>
            </a:r>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1- National University of Science and Technology Politehnica Bucharest – Project Coordinator: Assoc.Prof. Diana Băilă</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2- Yuriy Fedkovych Chernivtsi National University (Ukraine) – Mr. Dean Prof. Igor Fodchuk</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3- Poznan University of Technology (Poland) – Project Responsible Mr. Prof. Remigiusz Labudzki</a:t>
            </a:r>
            <a:endParaRPr b="1"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4- Edibon International S.A. (Spain) – Project Responsible Mrs Myrian Judit Bonilla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2021-07-25T18:33:25Z</dcterms:created>
  <dc:creator>Diana Irinel Baila (24738)</dc:creator>
</cp:coreProperties>
</file>