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39" r:id="rId2"/>
    <p:sldId id="390" r:id="rId3"/>
    <p:sldId id="407" r:id="rId4"/>
    <p:sldId id="408" r:id="rId5"/>
    <p:sldId id="394" r:id="rId6"/>
    <p:sldId id="395" r:id="rId7"/>
    <p:sldId id="409" r:id="rId8"/>
    <p:sldId id="396" r:id="rId9"/>
    <p:sldId id="398" r:id="rId10"/>
    <p:sldId id="399" r:id="rId11"/>
    <p:sldId id="400" r:id="rId12"/>
    <p:sldId id="401" r:id="rId13"/>
    <p:sldId id="402" r:id="rId14"/>
    <p:sldId id="38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4FE2CA-10BE-4F72-83DF-C907A0334B23}" v="2" dt="2024-09-04T08:29:50.7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74" autoAdjust="0"/>
    <p:restoredTop sz="87189" autoAdjust="0"/>
  </p:normalViewPr>
  <p:slideViewPr>
    <p:cSldViewPr snapToGrid="0">
      <p:cViewPr varScale="1">
        <p:scale>
          <a:sx n="60" d="100"/>
          <a:sy n="60" d="100"/>
        </p:scale>
        <p:origin x="62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 Patalas" userId="90f3bed2695b34ba" providerId="LiveId" clId="{0B4FE2CA-10BE-4F72-83DF-C907A0334B23}"/>
    <pc:docChg chg="custSel addSld modSld">
      <pc:chgData name="Adam Patalas" userId="90f3bed2695b34ba" providerId="LiveId" clId="{0B4FE2CA-10BE-4F72-83DF-C907A0334B23}" dt="2024-09-04T08:46:20.075" v="33" actId="20577"/>
      <pc:docMkLst>
        <pc:docMk/>
      </pc:docMkLst>
      <pc:sldChg chg="modSp mod">
        <pc:chgData name="Adam Patalas" userId="90f3bed2695b34ba" providerId="LiveId" clId="{0B4FE2CA-10BE-4F72-83DF-C907A0334B23}" dt="2024-09-04T08:42:56.848" v="30" actId="20577"/>
        <pc:sldMkLst>
          <pc:docMk/>
          <pc:sldMk cId="1076322817" sldId="302"/>
        </pc:sldMkLst>
        <pc:spChg chg="mod">
          <ac:chgData name="Adam Patalas" userId="90f3bed2695b34ba" providerId="LiveId" clId="{0B4FE2CA-10BE-4F72-83DF-C907A0334B23}" dt="2024-09-04T08:42:56.848" v="30" actId="20577"/>
          <ac:spMkLst>
            <pc:docMk/>
            <pc:sldMk cId="1076322817" sldId="302"/>
            <ac:spMk id="24" creationId="{C97EA4C7-D2C8-14D9-391F-8D95A5B80342}"/>
          </ac:spMkLst>
        </pc:spChg>
      </pc:sldChg>
      <pc:sldChg chg="modSp mod">
        <pc:chgData name="Adam Patalas" userId="90f3bed2695b34ba" providerId="LiveId" clId="{0B4FE2CA-10BE-4F72-83DF-C907A0334B23}" dt="2024-09-04T08:46:20.075" v="33" actId="20577"/>
        <pc:sldMkLst>
          <pc:docMk/>
          <pc:sldMk cId="1231828842" sldId="395"/>
        </pc:sldMkLst>
        <pc:spChg chg="mod">
          <ac:chgData name="Adam Patalas" userId="90f3bed2695b34ba" providerId="LiveId" clId="{0B4FE2CA-10BE-4F72-83DF-C907A0334B23}" dt="2024-09-04T08:46:20.075" v="33" actId="20577"/>
          <ac:spMkLst>
            <pc:docMk/>
            <pc:sldMk cId="1231828842" sldId="395"/>
            <ac:spMk id="16" creationId="{00000000-0000-0000-0000-000000000000}"/>
          </ac:spMkLst>
        </pc:spChg>
      </pc:sldChg>
      <pc:sldChg chg="modSp mod">
        <pc:chgData name="Adam Patalas" userId="90f3bed2695b34ba" providerId="LiveId" clId="{0B4FE2CA-10BE-4F72-83DF-C907A0334B23}" dt="2024-09-04T07:26:16.479" v="1" actId="20577"/>
        <pc:sldMkLst>
          <pc:docMk/>
          <pc:sldMk cId="316317053" sldId="403"/>
        </pc:sldMkLst>
        <pc:spChg chg="mod">
          <ac:chgData name="Adam Patalas" userId="90f3bed2695b34ba" providerId="LiveId" clId="{0B4FE2CA-10BE-4F72-83DF-C907A0334B23}" dt="2024-09-04T07:26:16.479" v="1" actId="20577"/>
          <ac:spMkLst>
            <pc:docMk/>
            <pc:sldMk cId="316317053" sldId="403"/>
            <ac:spMk id="16" creationId="{00000000-0000-0000-0000-000000000000}"/>
          </ac:spMkLst>
        </pc:spChg>
      </pc:sldChg>
      <pc:sldChg chg="modNotesTx">
        <pc:chgData name="Adam Patalas" userId="90f3bed2695b34ba" providerId="LiveId" clId="{0B4FE2CA-10BE-4F72-83DF-C907A0334B23}" dt="2024-09-04T08:22:45.411" v="2" actId="20577"/>
        <pc:sldMkLst>
          <pc:docMk/>
          <pc:sldMk cId="2701140205" sldId="406"/>
        </pc:sldMkLst>
      </pc:sldChg>
      <pc:sldChg chg="addSp delSp modSp add mod">
        <pc:chgData name="Adam Patalas" userId="90f3bed2695b34ba" providerId="LiveId" clId="{0B4FE2CA-10BE-4F72-83DF-C907A0334B23}" dt="2024-09-04T08:30:38.135" v="23" actId="1076"/>
        <pc:sldMkLst>
          <pc:docMk/>
          <pc:sldMk cId="3095678916" sldId="410"/>
        </pc:sldMkLst>
        <pc:spChg chg="add">
          <ac:chgData name="Adam Patalas" userId="90f3bed2695b34ba" providerId="LiveId" clId="{0B4FE2CA-10BE-4F72-83DF-C907A0334B23}" dt="2024-09-04T08:29:36.124" v="7"/>
          <ac:spMkLst>
            <pc:docMk/>
            <pc:sldMk cId="3095678916" sldId="410"/>
            <ac:spMk id="2" creationId="{0790511C-FAD8-2ADB-CF31-8303BDC72645}"/>
          </ac:spMkLst>
        </pc:spChg>
        <pc:spChg chg="del">
          <ac:chgData name="Adam Patalas" userId="90f3bed2695b34ba" providerId="LiveId" clId="{0B4FE2CA-10BE-4F72-83DF-C907A0334B23}" dt="2024-09-04T08:29:33.226" v="5" actId="478"/>
          <ac:spMkLst>
            <pc:docMk/>
            <pc:sldMk cId="3095678916" sldId="410"/>
            <ac:spMk id="12" creationId="{21407E03-7D06-493C-F6B3-6746F6AF42DD}"/>
          </ac:spMkLst>
        </pc:spChg>
        <pc:spChg chg="del">
          <ac:chgData name="Adam Patalas" userId="90f3bed2695b34ba" providerId="LiveId" clId="{0B4FE2CA-10BE-4F72-83DF-C907A0334B23}" dt="2024-09-04T08:29:34.799" v="6" actId="478"/>
          <ac:spMkLst>
            <pc:docMk/>
            <pc:sldMk cId="3095678916" sldId="410"/>
            <ac:spMk id="16" creationId="{00000000-0000-0000-0000-000000000000}"/>
          </ac:spMkLst>
        </pc:spChg>
        <pc:picChg chg="add mod modCrop">
          <ac:chgData name="Adam Patalas" userId="90f3bed2695b34ba" providerId="LiveId" clId="{0B4FE2CA-10BE-4F72-83DF-C907A0334B23}" dt="2024-09-04T08:30:38.135" v="23" actId="1076"/>
          <ac:picMkLst>
            <pc:docMk/>
            <pc:sldMk cId="3095678916" sldId="410"/>
            <ac:picMk id="5" creationId="{F405DC8D-B5E3-70EB-124D-1644669B3784}"/>
          </ac:picMkLst>
        </pc:picChg>
        <pc:picChg chg="del">
          <ac:chgData name="Adam Patalas" userId="90f3bed2695b34ba" providerId="LiveId" clId="{0B4FE2CA-10BE-4F72-83DF-C907A0334B23}" dt="2024-09-04T08:29:31.179" v="4" actId="478"/>
          <ac:picMkLst>
            <pc:docMk/>
            <pc:sldMk cId="3095678916" sldId="410"/>
            <ac:picMk id="7" creationId="{2A203360-E4F8-8FE8-1CF3-20E879E44F2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FFE4E4-24C7-4407-B406-F5E1912D2682}" type="datetimeFigureOut">
              <a:rPr lang="pl-PL" smtClean="0"/>
              <a:t>03.11.2024</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ED75C6-CA03-402B-9FDA-723073C62605}" type="slidenum">
              <a:rPr lang="pl-PL" smtClean="0"/>
              <a:t>‹#›</a:t>
            </a:fld>
            <a:endParaRPr lang="pl-PL"/>
          </a:p>
        </p:txBody>
      </p:sp>
    </p:spTree>
    <p:extLst>
      <p:ext uri="{BB962C8B-B14F-4D97-AF65-F5344CB8AC3E}">
        <p14:creationId xmlns:p14="http://schemas.microsoft.com/office/powerpoint/2010/main" val="2727208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BA11DA9-B583-4A5C-8FB2-EA3D069D9C7E}"/>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45B3003C-1C0B-4CD3-A16C-76290A75D8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BC4FE526-22BD-41F9-9DD8-3A09DC843C47}"/>
              </a:ext>
            </a:extLst>
          </p:cNvPr>
          <p:cNvSpPr>
            <a:spLocks noGrp="1"/>
          </p:cNvSpPr>
          <p:nvPr>
            <p:ph type="dt" sz="half" idx="10"/>
          </p:nvPr>
        </p:nvSpPr>
        <p:spPr/>
        <p:txBody>
          <a:bodyPr/>
          <a:lstStyle/>
          <a:p>
            <a:fld id="{ADACC2AF-9551-4E03-B387-D6AE023B0154}" type="datetime1">
              <a:rPr lang="pl-PL" smtClean="0"/>
              <a:t>03.11.2024</a:t>
            </a:fld>
            <a:endParaRPr lang="pl-PL"/>
          </a:p>
        </p:txBody>
      </p:sp>
      <p:sp>
        <p:nvSpPr>
          <p:cNvPr id="5" name="Symbol zastępczy stopki 4">
            <a:extLst>
              <a:ext uri="{FF2B5EF4-FFF2-40B4-BE49-F238E27FC236}">
                <a16:creationId xmlns:a16="http://schemas.microsoft.com/office/drawing/2014/main" id="{1D4AB77B-4B25-4D63-93DC-57D18EEFD77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34CB7D4-4D26-4D14-8984-91FF123C23FF}"/>
              </a:ext>
            </a:extLst>
          </p:cNvPr>
          <p:cNvSpPr>
            <a:spLocks noGrp="1"/>
          </p:cNvSpPr>
          <p:nvPr>
            <p:ph type="sldNum" sz="quarter" idx="12"/>
          </p:nvPr>
        </p:nvSpPr>
        <p:spPr/>
        <p:txBody>
          <a:bodyPr/>
          <a:lstStyle/>
          <a:p>
            <a:fld id="{3E0D0994-31D5-42DD-BB85-440EC4FDF1B0}" type="slidenum">
              <a:rPr lang="pl-PL" smtClean="0"/>
              <a:t>‹#›</a:t>
            </a:fld>
            <a:endParaRPr lang="pl-PL"/>
          </a:p>
        </p:txBody>
      </p:sp>
    </p:spTree>
    <p:extLst>
      <p:ext uri="{BB962C8B-B14F-4D97-AF65-F5344CB8AC3E}">
        <p14:creationId xmlns:p14="http://schemas.microsoft.com/office/powerpoint/2010/main" val="2853432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3BEE420-FF6C-4FFB-830B-46056C3B333A}"/>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E3F910D3-4C41-4860-96F1-914DD33019FF}"/>
              </a:ext>
            </a:extLst>
          </p:cNvPr>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65A1D0F-7211-4E15-A54C-8A963725DE96}"/>
              </a:ext>
            </a:extLst>
          </p:cNvPr>
          <p:cNvSpPr>
            <a:spLocks noGrp="1"/>
          </p:cNvSpPr>
          <p:nvPr>
            <p:ph type="dt" sz="half" idx="10"/>
          </p:nvPr>
        </p:nvSpPr>
        <p:spPr/>
        <p:txBody>
          <a:bodyPr/>
          <a:lstStyle/>
          <a:p>
            <a:fld id="{50336E77-62AF-460E-8FAB-1FE2FB37E3A0}" type="datetime1">
              <a:rPr lang="pl-PL" smtClean="0"/>
              <a:t>03.11.2024</a:t>
            </a:fld>
            <a:endParaRPr lang="pl-PL"/>
          </a:p>
        </p:txBody>
      </p:sp>
      <p:sp>
        <p:nvSpPr>
          <p:cNvPr id="5" name="Symbol zastępczy stopki 4">
            <a:extLst>
              <a:ext uri="{FF2B5EF4-FFF2-40B4-BE49-F238E27FC236}">
                <a16:creationId xmlns:a16="http://schemas.microsoft.com/office/drawing/2014/main" id="{38A6EF27-B40A-43A6-88E6-14803E00C5A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D8B879BF-F107-4B8F-A4B5-808BDD4B2B93}"/>
              </a:ext>
            </a:extLst>
          </p:cNvPr>
          <p:cNvSpPr>
            <a:spLocks noGrp="1"/>
          </p:cNvSpPr>
          <p:nvPr>
            <p:ph type="sldNum" sz="quarter" idx="12"/>
          </p:nvPr>
        </p:nvSpPr>
        <p:spPr/>
        <p:txBody>
          <a:bodyPr/>
          <a:lstStyle/>
          <a:p>
            <a:fld id="{3E0D0994-31D5-42DD-BB85-440EC4FDF1B0}" type="slidenum">
              <a:rPr lang="pl-PL" smtClean="0"/>
              <a:t>‹#›</a:t>
            </a:fld>
            <a:endParaRPr lang="pl-PL"/>
          </a:p>
        </p:txBody>
      </p:sp>
    </p:spTree>
    <p:extLst>
      <p:ext uri="{BB962C8B-B14F-4D97-AF65-F5344CB8AC3E}">
        <p14:creationId xmlns:p14="http://schemas.microsoft.com/office/powerpoint/2010/main" val="1910691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F11368A7-7D29-4C69-A114-8AC750DB62D7}"/>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DE71622A-3F33-4492-94F8-D10AAF9C9CF4}"/>
              </a:ext>
            </a:extLst>
          </p:cNvPr>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7D32E490-24A9-4C8D-83D1-F8C4A3FEEDFD}"/>
              </a:ext>
            </a:extLst>
          </p:cNvPr>
          <p:cNvSpPr>
            <a:spLocks noGrp="1"/>
          </p:cNvSpPr>
          <p:nvPr>
            <p:ph type="dt" sz="half" idx="10"/>
          </p:nvPr>
        </p:nvSpPr>
        <p:spPr/>
        <p:txBody>
          <a:bodyPr/>
          <a:lstStyle/>
          <a:p>
            <a:fld id="{80BE139C-AD22-4AD4-BAC4-ECCD48739320}" type="datetime1">
              <a:rPr lang="pl-PL" smtClean="0"/>
              <a:t>03.11.2024</a:t>
            </a:fld>
            <a:endParaRPr lang="pl-PL"/>
          </a:p>
        </p:txBody>
      </p:sp>
      <p:sp>
        <p:nvSpPr>
          <p:cNvPr id="5" name="Symbol zastępczy stopki 4">
            <a:extLst>
              <a:ext uri="{FF2B5EF4-FFF2-40B4-BE49-F238E27FC236}">
                <a16:creationId xmlns:a16="http://schemas.microsoft.com/office/drawing/2014/main" id="{2B2805E0-EF47-4D55-9DDB-F51D46B889F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0F27D11-5178-433D-AA82-9F75457DB4BB}"/>
              </a:ext>
            </a:extLst>
          </p:cNvPr>
          <p:cNvSpPr>
            <a:spLocks noGrp="1"/>
          </p:cNvSpPr>
          <p:nvPr>
            <p:ph type="sldNum" sz="quarter" idx="12"/>
          </p:nvPr>
        </p:nvSpPr>
        <p:spPr/>
        <p:txBody>
          <a:bodyPr/>
          <a:lstStyle/>
          <a:p>
            <a:fld id="{3E0D0994-31D5-42DD-BB85-440EC4FDF1B0}" type="slidenum">
              <a:rPr lang="pl-PL" smtClean="0"/>
              <a:t>‹#›</a:t>
            </a:fld>
            <a:endParaRPr lang="pl-PL"/>
          </a:p>
        </p:txBody>
      </p:sp>
    </p:spTree>
    <p:extLst>
      <p:ext uri="{BB962C8B-B14F-4D97-AF65-F5344CB8AC3E}">
        <p14:creationId xmlns:p14="http://schemas.microsoft.com/office/powerpoint/2010/main" val="3970400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E76138-DB23-43E4-A3CF-3BC063018D74}"/>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2B63ED84-616C-47E9-A689-85FCCBF337C4}"/>
              </a:ext>
            </a:extLst>
          </p:cNvPr>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AE6FDA64-3F77-4652-AF13-ED72AD805A42}"/>
              </a:ext>
            </a:extLst>
          </p:cNvPr>
          <p:cNvSpPr>
            <a:spLocks noGrp="1"/>
          </p:cNvSpPr>
          <p:nvPr>
            <p:ph type="dt" sz="half" idx="10"/>
          </p:nvPr>
        </p:nvSpPr>
        <p:spPr/>
        <p:txBody>
          <a:bodyPr/>
          <a:lstStyle/>
          <a:p>
            <a:fld id="{8D3FF18A-4F4A-4395-A504-8DA31797B51C}" type="datetime1">
              <a:rPr lang="pl-PL" smtClean="0"/>
              <a:t>03.11.2024</a:t>
            </a:fld>
            <a:endParaRPr lang="pl-PL"/>
          </a:p>
        </p:txBody>
      </p:sp>
      <p:sp>
        <p:nvSpPr>
          <p:cNvPr id="5" name="Symbol zastępczy stopki 4">
            <a:extLst>
              <a:ext uri="{FF2B5EF4-FFF2-40B4-BE49-F238E27FC236}">
                <a16:creationId xmlns:a16="http://schemas.microsoft.com/office/drawing/2014/main" id="{9E62F5DC-F980-4369-8414-2EBC817997D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ECDA9BA-CD44-43F5-B1BE-EE428FE8F25D}"/>
              </a:ext>
            </a:extLst>
          </p:cNvPr>
          <p:cNvSpPr>
            <a:spLocks noGrp="1"/>
          </p:cNvSpPr>
          <p:nvPr>
            <p:ph type="sldNum" sz="quarter" idx="12"/>
          </p:nvPr>
        </p:nvSpPr>
        <p:spPr/>
        <p:txBody>
          <a:bodyPr/>
          <a:lstStyle/>
          <a:p>
            <a:fld id="{3E0D0994-31D5-42DD-BB85-440EC4FDF1B0}" type="slidenum">
              <a:rPr lang="pl-PL" smtClean="0"/>
              <a:t>‹#›</a:t>
            </a:fld>
            <a:endParaRPr lang="pl-PL"/>
          </a:p>
        </p:txBody>
      </p:sp>
    </p:spTree>
    <p:extLst>
      <p:ext uri="{BB962C8B-B14F-4D97-AF65-F5344CB8AC3E}">
        <p14:creationId xmlns:p14="http://schemas.microsoft.com/office/powerpoint/2010/main" val="3207147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255848D-49B5-4738-95E0-A1063A12A33C}"/>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A0E9EB28-3ED8-4F2A-997A-EF3867ECAC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a:extLst>
              <a:ext uri="{FF2B5EF4-FFF2-40B4-BE49-F238E27FC236}">
                <a16:creationId xmlns:a16="http://schemas.microsoft.com/office/drawing/2014/main" id="{64FDBDA4-C78A-4803-A97C-BC2CB7F2D7E9}"/>
              </a:ext>
            </a:extLst>
          </p:cNvPr>
          <p:cNvSpPr>
            <a:spLocks noGrp="1"/>
          </p:cNvSpPr>
          <p:nvPr>
            <p:ph type="dt" sz="half" idx="10"/>
          </p:nvPr>
        </p:nvSpPr>
        <p:spPr/>
        <p:txBody>
          <a:bodyPr/>
          <a:lstStyle/>
          <a:p>
            <a:fld id="{C29C7CD8-0A59-487F-931B-BC7F1BAFE0DB}" type="datetime1">
              <a:rPr lang="pl-PL" smtClean="0"/>
              <a:t>03.11.2024</a:t>
            </a:fld>
            <a:endParaRPr lang="pl-PL"/>
          </a:p>
        </p:txBody>
      </p:sp>
      <p:sp>
        <p:nvSpPr>
          <p:cNvPr id="5" name="Symbol zastępczy stopki 4">
            <a:extLst>
              <a:ext uri="{FF2B5EF4-FFF2-40B4-BE49-F238E27FC236}">
                <a16:creationId xmlns:a16="http://schemas.microsoft.com/office/drawing/2014/main" id="{4A0D70C6-F757-4D30-810D-61AA145E3F3C}"/>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3A869747-63A3-4966-98C5-68F0242E87E7}"/>
              </a:ext>
            </a:extLst>
          </p:cNvPr>
          <p:cNvSpPr>
            <a:spLocks noGrp="1"/>
          </p:cNvSpPr>
          <p:nvPr>
            <p:ph type="sldNum" sz="quarter" idx="12"/>
          </p:nvPr>
        </p:nvSpPr>
        <p:spPr/>
        <p:txBody>
          <a:bodyPr/>
          <a:lstStyle/>
          <a:p>
            <a:fld id="{3E0D0994-31D5-42DD-BB85-440EC4FDF1B0}" type="slidenum">
              <a:rPr lang="pl-PL" smtClean="0"/>
              <a:t>‹#›</a:t>
            </a:fld>
            <a:endParaRPr lang="pl-PL"/>
          </a:p>
        </p:txBody>
      </p:sp>
    </p:spTree>
    <p:extLst>
      <p:ext uri="{BB962C8B-B14F-4D97-AF65-F5344CB8AC3E}">
        <p14:creationId xmlns:p14="http://schemas.microsoft.com/office/powerpoint/2010/main" val="4234962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9DBC845-0A72-41A4-995A-B41EC5225988}"/>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7830591C-1E98-422B-8153-F9C2A18B4DC4}"/>
              </a:ext>
            </a:extLst>
          </p:cNvPr>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299C21F6-B3FE-4195-BED2-62ECABFF7110}"/>
              </a:ext>
            </a:extLst>
          </p:cNvPr>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64525CE3-1DEB-4E6E-9B0A-92A73C4D6433}"/>
              </a:ext>
            </a:extLst>
          </p:cNvPr>
          <p:cNvSpPr>
            <a:spLocks noGrp="1"/>
          </p:cNvSpPr>
          <p:nvPr>
            <p:ph type="dt" sz="half" idx="10"/>
          </p:nvPr>
        </p:nvSpPr>
        <p:spPr/>
        <p:txBody>
          <a:bodyPr/>
          <a:lstStyle/>
          <a:p>
            <a:fld id="{79F616C0-3FC9-41AF-9F46-1CED3F936FA8}" type="datetime1">
              <a:rPr lang="pl-PL" smtClean="0"/>
              <a:t>03.11.2024</a:t>
            </a:fld>
            <a:endParaRPr lang="pl-PL"/>
          </a:p>
        </p:txBody>
      </p:sp>
      <p:sp>
        <p:nvSpPr>
          <p:cNvPr id="6" name="Symbol zastępczy stopki 5">
            <a:extLst>
              <a:ext uri="{FF2B5EF4-FFF2-40B4-BE49-F238E27FC236}">
                <a16:creationId xmlns:a16="http://schemas.microsoft.com/office/drawing/2014/main" id="{FEB89051-84F4-4C26-A537-F8C7D0D06403}"/>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BEE5BBBE-FA1F-4252-86C4-EEF062C53223}"/>
              </a:ext>
            </a:extLst>
          </p:cNvPr>
          <p:cNvSpPr>
            <a:spLocks noGrp="1"/>
          </p:cNvSpPr>
          <p:nvPr>
            <p:ph type="sldNum" sz="quarter" idx="12"/>
          </p:nvPr>
        </p:nvSpPr>
        <p:spPr/>
        <p:txBody>
          <a:bodyPr/>
          <a:lstStyle/>
          <a:p>
            <a:fld id="{3E0D0994-31D5-42DD-BB85-440EC4FDF1B0}" type="slidenum">
              <a:rPr lang="pl-PL" smtClean="0"/>
              <a:t>‹#›</a:t>
            </a:fld>
            <a:endParaRPr lang="pl-PL"/>
          </a:p>
        </p:txBody>
      </p:sp>
    </p:spTree>
    <p:extLst>
      <p:ext uri="{BB962C8B-B14F-4D97-AF65-F5344CB8AC3E}">
        <p14:creationId xmlns:p14="http://schemas.microsoft.com/office/powerpoint/2010/main" val="2481278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0BDC02-DCAA-4E2B-BCC9-DA5F7ED35563}"/>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BDFED22A-045B-4748-AEA6-85D6E621A8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a:extLst>
              <a:ext uri="{FF2B5EF4-FFF2-40B4-BE49-F238E27FC236}">
                <a16:creationId xmlns:a16="http://schemas.microsoft.com/office/drawing/2014/main" id="{E5E863E0-8D20-443B-B41B-B7C9ED5C0829}"/>
              </a:ext>
            </a:extLst>
          </p:cNvPr>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9F4D0145-DD4B-45EF-B564-DEB41F8E0E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a:extLst>
              <a:ext uri="{FF2B5EF4-FFF2-40B4-BE49-F238E27FC236}">
                <a16:creationId xmlns:a16="http://schemas.microsoft.com/office/drawing/2014/main" id="{98866274-FB99-44FE-9C86-0FF9656BB278}"/>
              </a:ext>
            </a:extLst>
          </p:cNvPr>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0E88E4DB-AEEE-4B67-B59A-6CD0ABDFDB3B}"/>
              </a:ext>
            </a:extLst>
          </p:cNvPr>
          <p:cNvSpPr>
            <a:spLocks noGrp="1"/>
          </p:cNvSpPr>
          <p:nvPr>
            <p:ph type="dt" sz="half" idx="10"/>
          </p:nvPr>
        </p:nvSpPr>
        <p:spPr/>
        <p:txBody>
          <a:bodyPr/>
          <a:lstStyle/>
          <a:p>
            <a:fld id="{830D12C7-5D22-4125-A6A1-C10F74D3A95F}" type="datetime1">
              <a:rPr lang="pl-PL" smtClean="0"/>
              <a:t>03.11.2024</a:t>
            </a:fld>
            <a:endParaRPr lang="pl-PL"/>
          </a:p>
        </p:txBody>
      </p:sp>
      <p:sp>
        <p:nvSpPr>
          <p:cNvPr id="8" name="Symbol zastępczy stopki 7">
            <a:extLst>
              <a:ext uri="{FF2B5EF4-FFF2-40B4-BE49-F238E27FC236}">
                <a16:creationId xmlns:a16="http://schemas.microsoft.com/office/drawing/2014/main" id="{E074396A-4E66-4F66-A469-72EEE8AD3C1C}"/>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1E8AF3AC-A919-430D-9C66-A1FDA8074B64}"/>
              </a:ext>
            </a:extLst>
          </p:cNvPr>
          <p:cNvSpPr>
            <a:spLocks noGrp="1"/>
          </p:cNvSpPr>
          <p:nvPr>
            <p:ph type="sldNum" sz="quarter" idx="12"/>
          </p:nvPr>
        </p:nvSpPr>
        <p:spPr/>
        <p:txBody>
          <a:bodyPr/>
          <a:lstStyle/>
          <a:p>
            <a:fld id="{3E0D0994-31D5-42DD-BB85-440EC4FDF1B0}" type="slidenum">
              <a:rPr lang="pl-PL" smtClean="0"/>
              <a:t>‹#›</a:t>
            </a:fld>
            <a:endParaRPr lang="pl-PL"/>
          </a:p>
        </p:txBody>
      </p:sp>
    </p:spTree>
    <p:extLst>
      <p:ext uri="{BB962C8B-B14F-4D97-AF65-F5344CB8AC3E}">
        <p14:creationId xmlns:p14="http://schemas.microsoft.com/office/powerpoint/2010/main" val="550514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3FBBF45-5B6A-4B2B-AEE3-1475B7B878B9}"/>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F801D69C-8619-4DD4-A7DF-0442979C4D22}"/>
              </a:ext>
            </a:extLst>
          </p:cNvPr>
          <p:cNvSpPr>
            <a:spLocks noGrp="1"/>
          </p:cNvSpPr>
          <p:nvPr>
            <p:ph type="dt" sz="half" idx="10"/>
          </p:nvPr>
        </p:nvSpPr>
        <p:spPr/>
        <p:txBody>
          <a:bodyPr/>
          <a:lstStyle/>
          <a:p>
            <a:fld id="{EF7AEF2F-59D1-471B-BF4A-385C268CEEDF}" type="datetime1">
              <a:rPr lang="pl-PL" smtClean="0"/>
              <a:t>03.11.2024</a:t>
            </a:fld>
            <a:endParaRPr lang="pl-PL"/>
          </a:p>
        </p:txBody>
      </p:sp>
      <p:sp>
        <p:nvSpPr>
          <p:cNvPr id="4" name="Symbol zastępczy stopki 3">
            <a:extLst>
              <a:ext uri="{FF2B5EF4-FFF2-40B4-BE49-F238E27FC236}">
                <a16:creationId xmlns:a16="http://schemas.microsoft.com/office/drawing/2014/main" id="{48A02C9A-4665-4951-9C68-FACE0C093A15}"/>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0C6DA642-E5A7-45F6-B99A-D7528780D1B7}"/>
              </a:ext>
            </a:extLst>
          </p:cNvPr>
          <p:cNvSpPr>
            <a:spLocks noGrp="1"/>
          </p:cNvSpPr>
          <p:nvPr>
            <p:ph type="sldNum" sz="quarter" idx="12"/>
          </p:nvPr>
        </p:nvSpPr>
        <p:spPr/>
        <p:txBody>
          <a:bodyPr/>
          <a:lstStyle/>
          <a:p>
            <a:fld id="{3E0D0994-31D5-42DD-BB85-440EC4FDF1B0}" type="slidenum">
              <a:rPr lang="pl-PL" smtClean="0"/>
              <a:t>‹#›</a:t>
            </a:fld>
            <a:endParaRPr lang="pl-PL"/>
          </a:p>
        </p:txBody>
      </p:sp>
    </p:spTree>
    <p:extLst>
      <p:ext uri="{BB962C8B-B14F-4D97-AF65-F5344CB8AC3E}">
        <p14:creationId xmlns:p14="http://schemas.microsoft.com/office/powerpoint/2010/main" val="2708130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9DB6F004-8C0F-4112-B7FB-1D4906A679BC}"/>
              </a:ext>
            </a:extLst>
          </p:cNvPr>
          <p:cNvSpPr>
            <a:spLocks noGrp="1"/>
          </p:cNvSpPr>
          <p:nvPr>
            <p:ph type="dt" sz="half" idx="10"/>
          </p:nvPr>
        </p:nvSpPr>
        <p:spPr/>
        <p:txBody>
          <a:bodyPr/>
          <a:lstStyle/>
          <a:p>
            <a:fld id="{4DEA41B4-511E-4554-A695-1D1B5AC8E779}" type="datetime1">
              <a:rPr lang="pl-PL" smtClean="0"/>
              <a:t>03.11.2024</a:t>
            </a:fld>
            <a:endParaRPr lang="pl-PL"/>
          </a:p>
        </p:txBody>
      </p:sp>
      <p:sp>
        <p:nvSpPr>
          <p:cNvPr id="3" name="Symbol zastępczy stopki 2">
            <a:extLst>
              <a:ext uri="{FF2B5EF4-FFF2-40B4-BE49-F238E27FC236}">
                <a16:creationId xmlns:a16="http://schemas.microsoft.com/office/drawing/2014/main" id="{4B37E099-0C48-4AE1-BAFC-D51A53315F1C}"/>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10E459D7-E939-4937-897C-FC605E41D659}"/>
              </a:ext>
            </a:extLst>
          </p:cNvPr>
          <p:cNvSpPr>
            <a:spLocks noGrp="1"/>
          </p:cNvSpPr>
          <p:nvPr>
            <p:ph type="sldNum" sz="quarter" idx="12"/>
          </p:nvPr>
        </p:nvSpPr>
        <p:spPr/>
        <p:txBody>
          <a:bodyPr/>
          <a:lstStyle/>
          <a:p>
            <a:fld id="{3E0D0994-31D5-42DD-BB85-440EC4FDF1B0}" type="slidenum">
              <a:rPr lang="pl-PL" smtClean="0"/>
              <a:t>‹#›</a:t>
            </a:fld>
            <a:endParaRPr lang="pl-PL"/>
          </a:p>
        </p:txBody>
      </p:sp>
    </p:spTree>
    <p:extLst>
      <p:ext uri="{BB962C8B-B14F-4D97-AF65-F5344CB8AC3E}">
        <p14:creationId xmlns:p14="http://schemas.microsoft.com/office/powerpoint/2010/main" val="611109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5A3A5F7-2F23-46EF-B55D-8B3D5E8F2FA3}"/>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64265946-6C70-43AD-9899-E28FA43C33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F7ADDA66-1985-4DDF-B614-E2C9ED9E45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EC2F5368-B006-4D28-A7E1-D3BC33ED8A2F}"/>
              </a:ext>
            </a:extLst>
          </p:cNvPr>
          <p:cNvSpPr>
            <a:spLocks noGrp="1"/>
          </p:cNvSpPr>
          <p:nvPr>
            <p:ph type="dt" sz="half" idx="10"/>
          </p:nvPr>
        </p:nvSpPr>
        <p:spPr/>
        <p:txBody>
          <a:bodyPr/>
          <a:lstStyle/>
          <a:p>
            <a:fld id="{AEB4B5AF-AF82-47E0-B420-DC0322217535}" type="datetime1">
              <a:rPr lang="pl-PL" smtClean="0"/>
              <a:t>03.11.2024</a:t>
            </a:fld>
            <a:endParaRPr lang="pl-PL"/>
          </a:p>
        </p:txBody>
      </p:sp>
      <p:sp>
        <p:nvSpPr>
          <p:cNvPr id="6" name="Symbol zastępczy stopki 5">
            <a:extLst>
              <a:ext uri="{FF2B5EF4-FFF2-40B4-BE49-F238E27FC236}">
                <a16:creationId xmlns:a16="http://schemas.microsoft.com/office/drawing/2014/main" id="{713C0A15-869B-416E-95F2-8FB8E1F0B46E}"/>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E6D3E374-14C8-44AE-BA58-3748A1BE7B32}"/>
              </a:ext>
            </a:extLst>
          </p:cNvPr>
          <p:cNvSpPr>
            <a:spLocks noGrp="1"/>
          </p:cNvSpPr>
          <p:nvPr>
            <p:ph type="sldNum" sz="quarter" idx="12"/>
          </p:nvPr>
        </p:nvSpPr>
        <p:spPr/>
        <p:txBody>
          <a:bodyPr/>
          <a:lstStyle/>
          <a:p>
            <a:fld id="{3E0D0994-31D5-42DD-BB85-440EC4FDF1B0}" type="slidenum">
              <a:rPr lang="pl-PL" smtClean="0"/>
              <a:t>‹#›</a:t>
            </a:fld>
            <a:endParaRPr lang="pl-PL"/>
          </a:p>
        </p:txBody>
      </p:sp>
    </p:spTree>
    <p:extLst>
      <p:ext uri="{BB962C8B-B14F-4D97-AF65-F5344CB8AC3E}">
        <p14:creationId xmlns:p14="http://schemas.microsoft.com/office/powerpoint/2010/main" val="3782776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590B0B4-DFE5-4B20-BD08-38441959A78E}"/>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04346162-421B-46D9-BB3C-306E4F7529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531EA172-69AB-4E80-88EB-825D71496B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6153C099-78BD-4A1C-B11A-D51D6B2C2191}"/>
              </a:ext>
            </a:extLst>
          </p:cNvPr>
          <p:cNvSpPr>
            <a:spLocks noGrp="1"/>
          </p:cNvSpPr>
          <p:nvPr>
            <p:ph type="dt" sz="half" idx="10"/>
          </p:nvPr>
        </p:nvSpPr>
        <p:spPr/>
        <p:txBody>
          <a:bodyPr/>
          <a:lstStyle/>
          <a:p>
            <a:fld id="{E0D9634E-2BD1-432B-ACFC-7454028BAD89}" type="datetime1">
              <a:rPr lang="pl-PL" smtClean="0"/>
              <a:t>03.11.2024</a:t>
            </a:fld>
            <a:endParaRPr lang="pl-PL"/>
          </a:p>
        </p:txBody>
      </p:sp>
      <p:sp>
        <p:nvSpPr>
          <p:cNvPr id="6" name="Symbol zastępczy stopki 5">
            <a:extLst>
              <a:ext uri="{FF2B5EF4-FFF2-40B4-BE49-F238E27FC236}">
                <a16:creationId xmlns:a16="http://schemas.microsoft.com/office/drawing/2014/main" id="{65816AC1-0C11-43A0-AE7E-057953D585B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F7836F83-6A43-4BF2-9A36-48CA026389D0}"/>
              </a:ext>
            </a:extLst>
          </p:cNvPr>
          <p:cNvSpPr>
            <a:spLocks noGrp="1"/>
          </p:cNvSpPr>
          <p:nvPr>
            <p:ph type="sldNum" sz="quarter" idx="12"/>
          </p:nvPr>
        </p:nvSpPr>
        <p:spPr/>
        <p:txBody>
          <a:bodyPr/>
          <a:lstStyle/>
          <a:p>
            <a:fld id="{3E0D0994-31D5-42DD-BB85-440EC4FDF1B0}" type="slidenum">
              <a:rPr lang="pl-PL" smtClean="0"/>
              <a:t>‹#›</a:t>
            </a:fld>
            <a:endParaRPr lang="pl-PL"/>
          </a:p>
        </p:txBody>
      </p:sp>
    </p:spTree>
    <p:extLst>
      <p:ext uri="{BB962C8B-B14F-4D97-AF65-F5344CB8AC3E}">
        <p14:creationId xmlns:p14="http://schemas.microsoft.com/office/powerpoint/2010/main" val="1688180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BD10AABE-C44C-4003-ADB0-8E1EDF1F52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C3C4F9D0-6C68-40FB-85DA-20B03B5A03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F25A0D7-BC0B-4EEF-86BF-B7AD057B4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0CC28A-8A6A-4804-8193-483BD1C37806}" type="datetime1">
              <a:rPr lang="pl-PL" smtClean="0"/>
              <a:t>03.11.2024</a:t>
            </a:fld>
            <a:endParaRPr lang="pl-PL"/>
          </a:p>
        </p:txBody>
      </p:sp>
      <p:sp>
        <p:nvSpPr>
          <p:cNvPr id="5" name="Symbol zastępczy stopki 4">
            <a:extLst>
              <a:ext uri="{FF2B5EF4-FFF2-40B4-BE49-F238E27FC236}">
                <a16:creationId xmlns:a16="http://schemas.microsoft.com/office/drawing/2014/main" id="{3980E0BA-0C15-48CD-80FF-7891019B8B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63192460-BFA3-4A02-BB51-69FDD00D7A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0D0994-31D5-42DD-BB85-440EC4FDF1B0}" type="slidenum">
              <a:rPr lang="pl-PL" smtClean="0"/>
              <a:t>‹#›</a:t>
            </a:fld>
            <a:endParaRPr lang="pl-PL"/>
          </a:p>
        </p:txBody>
      </p:sp>
    </p:spTree>
    <p:extLst>
      <p:ext uri="{BB962C8B-B14F-4D97-AF65-F5344CB8AC3E}">
        <p14:creationId xmlns:p14="http://schemas.microsoft.com/office/powerpoint/2010/main" val="1989803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4.jpeg"/></Relationships>
</file>

<file path=ppt/slides/_rels/slide1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6.jpeg"/></Relationships>
</file>

<file path=ppt/slides/_rels/slide1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116824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9"/>
          <p:cNvSpPr>
            <a:spLocks noGrp="1"/>
          </p:cNvSpPr>
          <p:nvPr>
            <p:ph type="sldNum" sz="quarter" idx="12"/>
          </p:nvPr>
        </p:nvSpPr>
        <p:spPr>
          <a:xfrm>
            <a:off x="9204945" y="6265946"/>
            <a:ext cx="2743200" cy="365125"/>
          </a:xfrm>
        </p:spPr>
        <p:txBody>
          <a:bodyPr/>
          <a:lstStyle/>
          <a:p>
            <a:fld id="{3E0D0994-31D5-42DD-BB85-440EC4FDF1B0}" type="slidenum">
              <a:rPr lang="pl-PL" sz="1600" smtClean="0"/>
              <a:t>1</a:t>
            </a:fld>
            <a:endParaRPr lang="pl-PL" sz="1600" dirty="0"/>
          </a:p>
        </p:txBody>
      </p:sp>
      <p:cxnSp>
        <p:nvCxnSpPr>
          <p:cNvPr id="13" name="Straight Connector 12"/>
          <p:cNvCxnSpPr/>
          <p:nvPr/>
        </p:nvCxnSpPr>
        <p:spPr>
          <a:xfrm>
            <a:off x="0" y="5744567"/>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A blue text on a black background&#10;&#10;Description automatically generated">
            <a:extLst>
              <a:ext uri="{FF2B5EF4-FFF2-40B4-BE49-F238E27FC236}">
                <a16:creationId xmlns:a16="http://schemas.microsoft.com/office/drawing/2014/main" id="{E5DF30E9-5EC2-637E-1846-E9A1D275D08D}"/>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9725" y="226110"/>
            <a:ext cx="2878434" cy="825737"/>
          </a:xfrm>
          <a:prstGeom prst="rect">
            <a:avLst/>
          </a:prstGeom>
          <a:noFill/>
          <a:ln>
            <a:noFill/>
          </a:ln>
        </p:spPr>
      </p:pic>
      <p:pic>
        <p:nvPicPr>
          <p:cNvPr id="10" name="Picture 9">
            <a:extLst>
              <a:ext uri="{FF2B5EF4-FFF2-40B4-BE49-F238E27FC236}">
                <a16:creationId xmlns:a16="http://schemas.microsoft.com/office/drawing/2014/main" id="{99933C34-7E2B-9B5B-2416-D5E9D0005666}"/>
              </a:ext>
            </a:extLst>
          </p:cNvPr>
          <p:cNvPicPr>
            <a:picLocks noChangeAspect="1"/>
          </p:cNvPicPr>
          <p:nvPr/>
        </p:nvPicPr>
        <p:blipFill>
          <a:blip r:embed="rId3"/>
          <a:stretch>
            <a:fillRect/>
          </a:stretch>
        </p:blipFill>
        <p:spPr>
          <a:xfrm>
            <a:off x="10304481" y="256992"/>
            <a:ext cx="1643664" cy="867295"/>
          </a:xfrm>
          <a:prstGeom prst="rect">
            <a:avLst/>
          </a:prstGeom>
        </p:spPr>
      </p:pic>
      <p:sp>
        <p:nvSpPr>
          <p:cNvPr id="11" name="TextBox 10">
            <a:extLst>
              <a:ext uri="{FF2B5EF4-FFF2-40B4-BE49-F238E27FC236}">
                <a16:creationId xmlns:a16="http://schemas.microsoft.com/office/drawing/2014/main" id="{11ED9ED5-F381-1C0E-FEE2-DF726CB2BC3F}"/>
              </a:ext>
            </a:extLst>
          </p:cNvPr>
          <p:cNvSpPr txBox="1"/>
          <p:nvPr/>
        </p:nvSpPr>
        <p:spPr>
          <a:xfrm>
            <a:off x="2499473" y="85154"/>
            <a:ext cx="7579909" cy="1138773"/>
          </a:xfrm>
          <a:prstGeom prst="rect">
            <a:avLst/>
          </a:prstGeom>
          <a:noFill/>
        </p:spPr>
        <p:txBody>
          <a:bodyPr wrap="square" rtlCol="0">
            <a:spAutoFit/>
          </a:bodyPr>
          <a:lstStyle/>
          <a:p>
            <a:pPr algn="ctr"/>
            <a:r>
              <a:rPr lang="en-US" sz="1400" b="1" kern="0" dirty="0">
                <a:solidFill>
                  <a:srgbClr val="1D2228"/>
                </a:solidFill>
                <a:effectLst/>
                <a:latin typeface="Times New Roman" panose="02020603050405020304" pitchFamily="18" charset="0"/>
                <a:ea typeface="Times New Roman" panose="02020603050405020304" pitchFamily="18" charset="0"/>
              </a:rPr>
              <a:t>Erasmus+ </a:t>
            </a:r>
            <a:r>
              <a:rPr lang="en-US" sz="1400" b="1" kern="0" dirty="0" err="1">
                <a:solidFill>
                  <a:srgbClr val="1D2228"/>
                </a:solidFill>
                <a:effectLst/>
                <a:latin typeface="Times New Roman" panose="02020603050405020304" pitchFamily="18" charset="0"/>
                <a:ea typeface="Times New Roman" panose="02020603050405020304" pitchFamily="18" charset="0"/>
              </a:rPr>
              <a:t>Programme</a:t>
            </a:r>
            <a:r>
              <a:rPr lang="en-US" sz="1400" b="1" kern="0" dirty="0">
                <a:solidFill>
                  <a:srgbClr val="1D2228"/>
                </a:solidFill>
                <a:effectLst/>
                <a:latin typeface="Times New Roman" panose="02020603050405020304" pitchFamily="18" charset="0"/>
                <a:ea typeface="Times New Roman" panose="02020603050405020304" pitchFamily="18" charset="0"/>
              </a:rPr>
              <a:t> Key Action 2 Cooperation Partnerships </a:t>
            </a:r>
          </a:p>
          <a:p>
            <a:pPr algn="ctr"/>
            <a:r>
              <a:rPr lang="en-US" sz="1400" b="1" kern="0" dirty="0">
                <a:solidFill>
                  <a:srgbClr val="1D2228"/>
                </a:solidFill>
                <a:effectLst/>
                <a:latin typeface="Times New Roman" panose="02020603050405020304" pitchFamily="18" charset="0"/>
                <a:ea typeface="Times New Roman" panose="02020603050405020304" pitchFamily="18" charset="0"/>
              </a:rPr>
              <a:t>for Higher Education (KA220-HED)</a:t>
            </a:r>
          </a:p>
          <a:p>
            <a:pPr algn="ctr"/>
            <a:r>
              <a:rPr lang="en-US" sz="1600" b="1" kern="0" dirty="0">
                <a:solidFill>
                  <a:srgbClr val="002060"/>
                </a:solidFill>
                <a:effectLst/>
                <a:latin typeface="Times New Roman" panose="02020603050405020304" pitchFamily="18" charset="0"/>
                <a:ea typeface="Times New Roman" panose="02020603050405020304" pitchFamily="18" charset="0"/>
              </a:rPr>
              <a:t>Agreement number 2023-1-RO01-KA220-HED-000155412 </a:t>
            </a:r>
          </a:p>
          <a:p>
            <a:pPr algn="ctr"/>
            <a:r>
              <a:rPr lang="en-US" sz="1200" i="1" kern="0" dirty="0">
                <a:solidFill>
                  <a:srgbClr val="1D2228"/>
                </a:solidFill>
                <a:effectLst/>
                <a:latin typeface="Times New Roman" panose="02020603050405020304" pitchFamily="18" charset="0"/>
                <a:ea typeface="Times New Roman" panose="02020603050405020304" pitchFamily="18" charset="0"/>
              </a:rPr>
              <a:t>European Network for Additive Manufacturing in Industrial Design for Ukrainian </a:t>
            </a:r>
            <a:r>
              <a:rPr lang="en-US" sz="1200" i="1" kern="0" dirty="0" smtClean="0">
                <a:solidFill>
                  <a:srgbClr val="1D2228"/>
                </a:solidFill>
                <a:effectLst/>
                <a:latin typeface="Times New Roman" panose="02020603050405020304" pitchFamily="18" charset="0"/>
                <a:ea typeface="Times New Roman" panose="02020603050405020304" pitchFamily="18" charset="0"/>
              </a:rPr>
              <a:t>Context,</a:t>
            </a:r>
            <a:r>
              <a:rPr lang="pl-PL" sz="1200" i="1" kern="0" dirty="0" smtClean="0">
                <a:solidFill>
                  <a:srgbClr val="1D2228"/>
                </a:solidFill>
                <a:effectLst/>
                <a:latin typeface="Times New Roman" panose="02020603050405020304" pitchFamily="18" charset="0"/>
                <a:ea typeface="Times New Roman" panose="02020603050405020304" pitchFamily="18" charset="0"/>
              </a:rPr>
              <a:t/>
            </a:r>
            <a:br>
              <a:rPr lang="pl-PL" sz="1200" i="1" kern="0" dirty="0" smtClean="0">
                <a:solidFill>
                  <a:srgbClr val="1D2228"/>
                </a:solidFill>
                <a:effectLst/>
                <a:latin typeface="Times New Roman" panose="02020603050405020304" pitchFamily="18" charset="0"/>
                <a:ea typeface="Times New Roman" panose="02020603050405020304" pitchFamily="18" charset="0"/>
              </a:rPr>
            </a:br>
            <a:r>
              <a:rPr lang="pl-PL" sz="1200" i="1" kern="0" dirty="0" err="1" smtClean="0">
                <a:solidFill>
                  <a:srgbClr val="1D2228"/>
                </a:solidFill>
                <a:effectLst/>
                <a:latin typeface="Times New Roman" panose="02020603050405020304" pitchFamily="18" charset="0"/>
                <a:ea typeface="Times New Roman" panose="02020603050405020304" pitchFamily="18" charset="0"/>
              </a:rPr>
              <a:t>Poznan</a:t>
            </a:r>
            <a:r>
              <a:rPr lang="pl-PL" sz="1200" i="1" kern="0" dirty="0" smtClean="0">
                <a:solidFill>
                  <a:srgbClr val="1D2228"/>
                </a:solidFill>
                <a:effectLst/>
                <a:latin typeface="Times New Roman" panose="02020603050405020304" pitchFamily="18" charset="0"/>
                <a:ea typeface="Times New Roman" panose="02020603050405020304" pitchFamily="18" charset="0"/>
              </a:rPr>
              <a:t>, POLAND, </a:t>
            </a:r>
            <a:r>
              <a:rPr lang="pl-PL" sz="1200" i="1" kern="0" dirty="0" err="1" smtClean="0">
                <a:solidFill>
                  <a:srgbClr val="1D2228"/>
                </a:solidFill>
                <a:effectLst/>
                <a:latin typeface="Times New Roman" panose="02020603050405020304" pitchFamily="18" charset="0"/>
                <a:ea typeface="Times New Roman" panose="02020603050405020304" pitchFamily="18" charset="0"/>
              </a:rPr>
              <a:t>November</a:t>
            </a:r>
            <a:r>
              <a:rPr lang="pl-PL" sz="1200" i="1" kern="0" dirty="0" smtClean="0">
                <a:solidFill>
                  <a:srgbClr val="1D2228"/>
                </a:solidFill>
                <a:effectLst/>
                <a:latin typeface="Times New Roman" panose="02020603050405020304" pitchFamily="18" charset="0"/>
                <a:ea typeface="Times New Roman" panose="02020603050405020304" pitchFamily="18" charset="0"/>
              </a:rPr>
              <a:t> 4th,</a:t>
            </a:r>
            <a:r>
              <a:rPr lang="en-US" sz="1200" i="1" kern="0" dirty="0" smtClean="0">
                <a:solidFill>
                  <a:srgbClr val="1D2228"/>
                </a:solidFill>
                <a:effectLst/>
                <a:latin typeface="Times New Roman" panose="02020603050405020304" pitchFamily="18" charset="0"/>
                <a:ea typeface="Times New Roman" panose="02020603050405020304" pitchFamily="18" charset="0"/>
              </a:rPr>
              <a:t> </a:t>
            </a:r>
            <a:r>
              <a:rPr lang="en-US" sz="1200" i="1" kern="0" dirty="0">
                <a:solidFill>
                  <a:srgbClr val="1D2228"/>
                </a:solidFill>
                <a:effectLst/>
                <a:latin typeface="Times New Roman" panose="02020603050405020304" pitchFamily="18" charset="0"/>
                <a:ea typeface="Times New Roman" panose="02020603050405020304" pitchFamily="18" charset="0"/>
              </a:rPr>
              <a:t>2024 </a:t>
            </a:r>
            <a:endParaRPr lang="en-US" sz="1200" i="1" dirty="0"/>
          </a:p>
        </p:txBody>
      </p:sp>
      <p:pic>
        <p:nvPicPr>
          <p:cNvPr id="1028" name="Picture 4" descr="Poznan University of Technology International Relations Office | Poznan">
            <a:extLst>
              <a:ext uri="{FF2B5EF4-FFF2-40B4-BE49-F238E27FC236}">
                <a16:creationId xmlns:a16="http://schemas.microsoft.com/office/drawing/2014/main" id="{8FFE269A-2ACA-C0F9-85AE-B9FAE23D15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3669" y="5848941"/>
            <a:ext cx="945510" cy="94551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CF608BAD-AB2C-450D-89D7-B9358DA504B6}"/>
              </a:ext>
            </a:extLst>
          </p:cNvPr>
          <p:cNvPicPr>
            <a:picLocks noChangeAspect="1"/>
          </p:cNvPicPr>
          <p:nvPr/>
        </p:nvPicPr>
        <p:blipFill>
          <a:blip r:embed="rId5"/>
          <a:stretch>
            <a:fillRect/>
          </a:stretch>
        </p:blipFill>
        <p:spPr>
          <a:xfrm>
            <a:off x="2470309" y="5841183"/>
            <a:ext cx="1000879" cy="916771"/>
          </a:xfrm>
          <a:prstGeom prst="rect">
            <a:avLst/>
          </a:prstGeom>
        </p:spPr>
      </p:pic>
      <p:pic>
        <p:nvPicPr>
          <p:cNvPr id="19" name="Picture 18">
            <a:extLst>
              <a:ext uri="{FF2B5EF4-FFF2-40B4-BE49-F238E27FC236}">
                <a16:creationId xmlns:a16="http://schemas.microsoft.com/office/drawing/2014/main" id="{80E6C2CD-FC8E-5A0A-6412-4468A236B725}"/>
              </a:ext>
            </a:extLst>
          </p:cNvPr>
          <p:cNvPicPr>
            <a:picLocks noChangeAspect="1"/>
          </p:cNvPicPr>
          <p:nvPr/>
        </p:nvPicPr>
        <p:blipFill>
          <a:blip r:embed="rId6"/>
          <a:stretch>
            <a:fillRect/>
          </a:stretch>
        </p:blipFill>
        <p:spPr>
          <a:xfrm>
            <a:off x="6781660" y="5828597"/>
            <a:ext cx="945510" cy="941942"/>
          </a:xfrm>
          <a:prstGeom prst="rect">
            <a:avLst/>
          </a:prstGeom>
        </p:spPr>
      </p:pic>
      <p:pic>
        <p:nvPicPr>
          <p:cNvPr id="1038" name="Picture 14" descr="EDIBON | Móstoles">
            <a:extLst>
              <a:ext uri="{FF2B5EF4-FFF2-40B4-BE49-F238E27FC236}">
                <a16:creationId xmlns:a16="http://schemas.microsoft.com/office/drawing/2014/main" id="{775609A6-6984-02A2-1512-EE9D5CB862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25180" y="5765506"/>
            <a:ext cx="1000879" cy="1000879"/>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a:extLst>
              <a:ext uri="{FF2B5EF4-FFF2-40B4-BE49-F238E27FC236}">
                <a16:creationId xmlns:a16="http://schemas.microsoft.com/office/drawing/2014/main" id="{CFA66391-A05F-208C-4F2B-3722E7461D04}"/>
              </a:ext>
            </a:extLst>
          </p:cNvPr>
          <p:cNvSpPr txBox="1"/>
          <p:nvPr/>
        </p:nvSpPr>
        <p:spPr>
          <a:xfrm>
            <a:off x="32326" y="1051847"/>
            <a:ext cx="12127345" cy="1323439"/>
          </a:xfrm>
          <a:prstGeom prst="rect">
            <a:avLst/>
          </a:prstGeom>
          <a:noFill/>
        </p:spPr>
        <p:txBody>
          <a:bodyPr wrap="square" rtlCol="0">
            <a:spAutoFit/>
          </a:bodyPr>
          <a:lstStyle/>
          <a:p>
            <a:pPr algn="ctr"/>
            <a:endParaRPr lang="pl-PL" sz="2800" dirty="0"/>
          </a:p>
          <a:p>
            <a:pPr algn="ctr"/>
            <a:r>
              <a:rPr lang="pl-PL" sz="2800" b="1" i="1" dirty="0" smtClean="0">
                <a:latin typeface="Times New Roman" panose="02020603050405020304" pitchFamily="18" charset="0"/>
                <a:cs typeface="Times New Roman" panose="02020603050405020304" pitchFamily="18" charset="0"/>
              </a:rPr>
              <a:t>MULTIPLIER EVENT 4</a:t>
            </a:r>
            <a:r>
              <a:rPr lang="pl-PL" sz="2400" i="1" dirty="0" smtClean="0">
                <a:latin typeface="Times New Roman" panose="02020603050405020304" pitchFamily="18" charset="0"/>
                <a:cs typeface="Times New Roman" panose="02020603050405020304" pitchFamily="18" charset="0"/>
              </a:rPr>
              <a:t/>
            </a:r>
            <a:br>
              <a:rPr lang="pl-PL" sz="2400" i="1" dirty="0" smtClean="0">
                <a:latin typeface="Times New Roman" panose="02020603050405020304" pitchFamily="18" charset="0"/>
                <a:cs typeface="Times New Roman" panose="02020603050405020304" pitchFamily="18" charset="0"/>
              </a:rPr>
            </a:br>
            <a:r>
              <a:rPr lang="pl-PL" sz="2400" i="1" dirty="0" err="1" smtClean="0">
                <a:latin typeface="Times New Roman" panose="02020603050405020304" pitchFamily="18" charset="0"/>
                <a:cs typeface="Times New Roman" panose="02020603050405020304" pitchFamily="18" charset="0"/>
              </a:rPr>
              <a:t>Poznan</a:t>
            </a:r>
            <a:r>
              <a:rPr lang="pl-PL" sz="2400" i="1" dirty="0" smtClean="0">
                <a:latin typeface="Times New Roman" panose="02020603050405020304" pitchFamily="18" charset="0"/>
                <a:cs typeface="Times New Roman" panose="02020603050405020304" pitchFamily="18" charset="0"/>
              </a:rPr>
              <a:t> University of Technology, </a:t>
            </a:r>
            <a:r>
              <a:rPr lang="pl-PL" sz="2400" i="1" dirty="0" err="1" smtClean="0">
                <a:latin typeface="Times New Roman" panose="02020603050405020304" pitchFamily="18" charset="0"/>
                <a:cs typeface="Times New Roman" panose="02020603050405020304" pitchFamily="18" charset="0"/>
              </a:rPr>
              <a:t>November</a:t>
            </a:r>
            <a:r>
              <a:rPr lang="pl-PL" sz="2400" i="1" dirty="0" smtClean="0">
                <a:latin typeface="Times New Roman" panose="02020603050405020304" pitchFamily="18" charset="0"/>
                <a:cs typeface="Times New Roman" panose="02020603050405020304" pitchFamily="18" charset="0"/>
              </a:rPr>
              <a:t> 4th,</a:t>
            </a:r>
            <a:r>
              <a:rPr lang="pl-PL" sz="2400" i="1" dirty="0" smtClean="0">
                <a:latin typeface="Times New Roman" panose="02020603050405020304" pitchFamily="18" charset="0"/>
                <a:cs typeface="Times New Roman" panose="02020603050405020304" pitchFamily="18" charset="0"/>
              </a:rPr>
              <a:t> </a:t>
            </a:r>
            <a:r>
              <a:rPr lang="pl-PL" sz="2400" i="1" dirty="0">
                <a:latin typeface="Times New Roman" panose="02020603050405020304" pitchFamily="18" charset="0"/>
                <a:cs typeface="Times New Roman" panose="02020603050405020304" pitchFamily="18" charset="0"/>
              </a:rPr>
              <a:t>2024</a:t>
            </a:r>
          </a:p>
        </p:txBody>
      </p:sp>
      <p:sp>
        <p:nvSpPr>
          <p:cNvPr id="16" name="pole tekstowe 15">
            <a:extLst>
              <a:ext uri="{FF2B5EF4-FFF2-40B4-BE49-F238E27FC236}">
                <a16:creationId xmlns:a16="http://schemas.microsoft.com/office/drawing/2014/main" id="{CFA66391-A05F-208C-4F2B-3722E7461D04}"/>
              </a:ext>
            </a:extLst>
          </p:cNvPr>
          <p:cNvSpPr txBox="1"/>
          <p:nvPr/>
        </p:nvSpPr>
        <p:spPr>
          <a:xfrm>
            <a:off x="0" y="2947756"/>
            <a:ext cx="12127345" cy="1446550"/>
          </a:xfrm>
          <a:prstGeom prst="rect">
            <a:avLst/>
          </a:prstGeom>
          <a:noFill/>
        </p:spPr>
        <p:txBody>
          <a:bodyPr wrap="square" rtlCol="0">
            <a:spAutoFit/>
          </a:bodyPr>
          <a:lstStyle/>
          <a:p>
            <a:pPr algn="ctr"/>
            <a:r>
              <a:rPr lang="pl-PL" sz="4000" b="1" i="1" dirty="0" err="1" smtClean="0">
                <a:latin typeface="Times New Roman" panose="02020603050405020304" pitchFamily="18" charset="0"/>
                <a:cs typeface="Times New Roman" panose="02020603050405020304" pitchFamily="18" charset="0"/>
              </a:rPr>
              <a:t>Reverse</a:t>
            </a:r>
            <a:r>
              <a:rPr lang="pl-PL" sz="4000" b="1" i="1" dirty="0" smtClean="0">
                <a:latin typeface="Times New Roman" panose="02020603050405020304" pitchFamily="18" charset="0"/>
                <a:cs typeface="Times New Roman" panose="02020603050405020304" pitchFamily="18" charset="0"/>
              </a:rPr>
              <a:t> Engineering</a:t>
            </a:r>
            <a:endParaRPr lang="pl-PL" sz="4000" b="1" i="1" dirty="0">
              <a:latin typeface="Times New Roman" panose="02020603050405020304" pitchFamily="18" charset="0"/>
              <a:cs typeface="Times New Roman" panose="02020603050405020304" pitchFamily="18" charset="0"/>
            </a:endParaRPr>
          </a:p>
          <a:p>
            <a:pPr algn="ctr"/>
            <a:endParaRPr lang="pl-PL" sz="2400" i="1" dirty="0">
              <a:latin typeface="Times New Roman" panose="02020603050405020304" pitchFamily="18" charset="0"/>
              <a:cs typeface="Times New Roman" panose="02020603050405020304" pitchFamily="18" charset="0"/>
            </a:endParaRPr>
          </a:p>
          <a:p>
            <a:pPr algn="ctr"/>
            <a:endParaRPr lang="pl-PL" sz="2400" i="1" dirty="0">
              <a:latin typeface="Times New Roman" panose="02020603050405020304" pitchFamily="18" charset="0"/>
              <a:cs typeface="Times New Roman" panose="02020603050405020304" pitchFamily="18" charset="0"/>
            </a:endParaRPr>
          </a:p>
        </p:txBody>
      </p:sp>
      <p:graphicFrame>
        <p:nvGraphicFramePr>
          <p:cNvPr id="5" name="Tabela 4"/>
          <p:cNvGraphicFramePr>
            <a:graphicFrameLocks noGrp="1"/>
          </p:cNvGraphicFramePr>
          <p:nvPr>
            <p:extLst>
              <p:ext uri="{D42A27DB-BD31-4B8C-83A1-F6EECF244321}">
                <p14:modId xmlns:p14="http://schemas.microsoft.com/office/powerpoint/2010/main" val="3807939922"/>
              </p:ext>
            </p:extLst>
          </p:nvPr>
        </p:nvGraphicFramePr>
        <p:xfrm>
          <a:off x="440991" y="4090729"/>
          <a:ext cx="11245362" cy="1188720"/>
        </p:xfrm>
        <a:graphic>
          <a:graphicData uri="http://schemas.openxmlformats.org/drawingml/2006/table">
            <a:tbl>
              <a:tblPr firstRow="1" bandRow="1">
                <a:tableStyleId>{5C22544A-7EE6-4342-B048-85BDC9FD1C3A}</a:tableStyleId>
              </a:tblPr>
              <a:tblGrid>
                <a:gridCol w="5622681">
                  <a:extLst>
                    <a:ext uri="{9D8B030D-6E8A-4147-A177-3AD203B41FA5}">
                      <a16:colId xmlns:a16="http://schemas.microsoft.com/office/drawing/2014/main" val="933272424"/>
                    </a:ext>
                  </a:extLst>
                </a:gridCol>
                <a:gridCol w="5622681">
                  <a:extLst>
                    <a:ext uri="{9D8B030D-6E8A-4147-A177-3AD203B41FA5}">
                      <a16:colId xmlns:a16="http://schemas.microsoft.com/office/drawing/2014/main" val="1434688033"/>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Remigiusz ŁABUDZKI, </a:t>
                      </a:r>
                      <a:r>
                        <a:rPr kumimoji="0" lang="pl-PL"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pl-PL"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pl-PL"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remigiusz.labudzki@put.poznan.pl</a:t>
                      </a:r>
                      <a:r>
                        <a:rPr kumimoji="0" lang="pl-PL"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pl-PL"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pl-PL"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Poznan</a:t>
                      </a:r>
                      <a:r>
                        <a:rPr kumimoji="0" lang="pl-PL"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University of Technology</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Natalia WIERZBICKA, </a:t>
                      </a:r>
                      <a:br>
                        <a:rPr kumimoji="0" lang="pl-PL"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pl-PL"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natalia.wierzbicka@put.poznan.pl</a:t>
                      </a:r>
                      <a:br>
                        <a:rPr kumimoji="0" lang="pl-PL"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pl-PL"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Poznan</a:t>
                      </a:r>
                      <a:r>
                        <a:rPr kumimoji="0" lang="pl-PL"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University of Technology</a:t>
                      </a:r>
                    </a:p>
                  </a:txBody>
                  <a:tcPr>
                    <a:solidFill>
                      <a:schemeClr val="bg1"/>
                    </a:solidFill>
                  </a:tcPr>
                </a:tc>
                <a:extLst>
                  <a:ext uri="{0D108BD9-81ED-4DB2-BD59-A6C34878D82A}">
                    <a16:rowId xmlns:a16="http://schemas.microsoft.com/office/drawing/2014/main" val="1002322377"/>
                  </a:ext>
                </a:extLst>
              </a:tr>
            </a:tbl>
          </a:graphicData>
        </a:graphic>
      </p:graphicFrame>
      <p:pic>
        <p:nvPicPr>
          <p:cNvPr id="17" name="Obraz 16" descr="Obraz zawierający tekst, zrzut ekranu, oprogramowanie, multimedia&#10;&#10;Opis wygenerowany automatycznie">
            <a:extLst>
              <a:ext uri="{FF2B5EF4-FFF2-40B4-BE49-F238E27FC236}">
                <a16:creationId xmlns:a16="http://schemas.microsoft.com/office/drawing/2014/main" id="{F405DC8D-B5E3-70EB-124D-1644669B3784}"/>
              </a:ext>
            </a:extLst>
          </p:cNvPr>
          <p:cNvPicPr>
            <a:picLocks noChangeAspect="1"/>
          </p:cNvPicPr>
          <p:nvPr/>
        </p:nvPicPr>
        <p:blipFill rotWithShape="1">
          <a:blip r:embed="rId8">
            <a:extLst>
              <a:ext uri="{28A0092B-C50C-407E-A947-70E740481C1C}">
                <a14:useLocalDpi xmlns:a14="http://schemas.microsoft.com/office/drawing/2010/main" val="0"/>
              </a:ext>
            </a:extLst>
          </a:blip>
          <a:srcRect t="28094" b="23478"/>
          <a:stretch/>
        </p:blipFill>
        <p:spPr>
          <a:xfrm>
            <a:off x="9426690" y="1265562"/>
            <a:ext cx="2707044" cy="2902513"/>
          </a:xfrm>
          <a:prstGeom prst="rect">
            <a:avLst/>
          </a:prstGeom>
        </p:spPr>
      </p:pic>
    </p:spTree>
    <p:extLst>
      <p:ext uri="{BB962C8B-B14F-4D97-AF65-F5344CB8AC3E}">
        <p14:creationId xmlns:p14="http://schemas.microsoft.com/office/powerpoint/2010/main" val="2123454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116824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9"/>
          <p:cNvSpPr>
            <a:spLocks noGrp="1"/>
          </p:cNvSpPr>
          <p:nvPr>
            <p:ph type="sldNum" sz="quarter" idx="12"/>
          </p:nvPr>
        </p:nvSpPr>
        <p:spPr>
          <a:xfrm>
            <a:off x="9204945" y="6265946"/>
            <a:ext cx="2743200" cy="365125"/>
          </a:xfrm>
        </p:spPr>
        <p:txBody>
          <a:bodyPr/>
          <a:lstStyle/>
          <a:p>
            <a:fld id="{3E0D0994-31D5-42DD-BB85-440EC4FDF1B0}" type="slidenum">
              <a:rPr lang="pl-PL" sz="1600" smtClean="0"/>
              <a:t>10</a:t>
            </a:fld>
            <a:endParaRPr lang="pl-PL" sz="1600" dirty="0"/>
          </a:p>
        </p:txBody>
      </p:sp>
      <p:cxnSp>
        <p:nvCxnSpPr>
          <p:cNvPr id="13" name="Straight Connector 12"/>
          <p:cNvCxnSpPr/>
          <p:nvPr/>
        </p:nvCxnSpPr>
        <p:spPr>
          <a:xfrm>
            <a:off x="0" y="5744567"/>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A blue text on a black background&#10;&#10;Description automatically generated">
            <a:extLst>
              <a:ext uri="{FF2B5EF4-FFF2-40B4-BE49-F238E27FC236}">
                <a16:creationId xmlns:a16="http://schemas.microsoft.com/office/drawing/2014/main" id="{E5DF30E9-5EC2-637E-1846-E9A1D275D08D}"/>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9725" y="226110"/>
            <a:ext cx="2878434" cy="825737"/>
          </a:xfrm>
          <a:prstGeom prst="rect">
            <a:avLst/>
          </a:prstGeom>
          <a:noFill/>
          <a:ln>
            <a:noFill/>
          </a:ln>
        </p:spPr>
      </p:pic>
      <p:pic>
        <p:nvPicPr>
          <p:cNvPr id="10" name="Picture 9">
            <a:extLst>
              <a:ext uri="{FF2B5EF4-FFF2-40B4-BE49-F238E27FC236}">
                <a16:creationId xmlns:a16="http://schemas.microsoft.com/office/drawing/2014/main" id="{99933C34-7E2B-9B5B-2416-D5E9D0005666}"/>
              </a:ext>
            </a:extLst>
          </p:cNvPr>
          <p:cNvPicPr>
            <a:picLocks noChangeAspect="1"/>
          </p:cNvPicPr>
          <p:nvPr/>
        </p:nvPicPr>
        <p:blipFill>
          <a:blip r:embed="rId3"/>
          <a:stretch>
            <a:fillRect/>
          </a:stretch>
        </p:blipFill>
        <p:spPr>
          <a:xfrm>
            <a:off x="10304481" y="256992"/>
            <a:ext cx="1643664" cy="867295"/>
          </a:xfrm>
          <a:prstGeom prst="rect">
            <a:avLst/>
          </a:prstGeom>
        </p:spPr>
      </p:pic>
      <p:sp>
        <p:nvSpPr>
          <p:cNvPr id="11" name="TextBox 10">
            <a:extLst>
              <a:ext uri="{FF2B5EF4-FFF2-40B4-BE49-F238E27FC236}">
                <a16:creationId xmlns:a16="http://schemas.microsoft.com/office/drawing/2014/main" id="{11ED9ED5-F381-1C0E-FEE2-DF726CB2BC3F}"/>
              </a:ext>
            </a:extLst>
          </p:cNvPr>
          <p:cNvSpPr txBox="1"/>
          <p:nvPr/>
        </p:nvSpPr>
        <p:spPr>
          <a:xfrm>
            <a:off x="2631359" y="-11543"/>
            <a:ext cx="7579909" cy="1138773"/>
          </a:xfrm>
          <a:prstGeom prst="rect">
            <a:avLst/>
          </a:prstGeom>
          <a:noFill/>
        </p:spPr>
        <p:txBody>
          <a:bodyPr wrap="square" rtlCol="0">
            <a:spAutoFit/>
          </a:bodyPr>
          <a:lstStyle/>
          <a:p>
            <a:pPr algn="ctr"/>
            <a:r>
              <a:rPr lang="en-US" sz="1400" b="1" kern="0" dirty="0">
                <a:solidFill>
                  <a:srgbClr val="1D2228"/>
                </a:solidFill>
                <a:effectLst/>
                <a:latin typeface="Times New Roman" panose="02020603050405020304" pitchFamily="18" charset="0"/>
                <a:ea typeface="Times New Roman" panose="02020603050405020304" pitchFamily="18" charset="0"/>
              </a:rPr>
              <a:t>Erasmus+ </a:t>
            </a:r>
            <a:r>
              <a:rPr lang="en-US" sz="1400" b="1" kern="0" dirty="0" err="1">
                <a:solidFill>
                  <a:srgbClr val="1D2228"/>
                </a:solidFill>
                <a:effectLst/>
                <a:latin typeface="Times New Roman" panose="02020603050405020304" pitchFamily="18" charset="0"/>
                <a:ea typeface="Times New Roman" panose="02020603050405020304" pitchFamily="18" charset="0"/>
              </a:rPr>
              <a:t>Programme</a:t>
            </a:r>
            <a:r>
              <a:rPr lang="en-US" sz="1400" b="1" kern="0" dirty="0">
                <a:solidFill>
                  <a:srgbClr val="1D2228"/>
                </a:solidFill>
                <a:effectLst/>
                <a:latin typeface="Times New Roman" panose="02020603050405020304" pitchFamily="18" charset="0"/>
                <a:ea typeface="Times New Roman" panose="02020603050405020304" pitchFamily="18" charset="0"/>
              </a:rPr>
              <a:t> Key Action 2 Cooperation Partnerships </a:t>
            </a:r>
          </a:p>
          <a:p>
            <a:pPr algn="ctr"/>
            <a:r>
              <a:rPr lang="en-US" sz="1400" b="1" kern="0" dirty="0">
                <a:solidFill>
                  <a:srgbClr val="1D2228"/>
                </a:solidFill>
                <a:effectLst/>
                <a:latin typeface="Times New Roman" panose="02020603050405020304" pitchFamily="18" charset="0"/>
                <a:ea typeface="Times New Roman" panose="02020603050405020304" pitchFamily="18" charset="0"/>
              </a:rPr>
              <a:t>for Higher Education (KA220-HED)</a:t>
            </a:r>
          </a:p>
          <a:p>
            <a:pPr algn="ctr"/>
            <a:r>
              <a:rPr lang="en-US" sz="1600" b="1" kern="0" dirty="0">
                <a:solidFill>
                  <a:srgbClr val="002060"/>
                </a:solidFill>
                <a:effectLst/>
                <a:latin typeface="Times New Roman" panose="02020603050405020304" pitchFamily="18" charset="0"/>
                <a:ea typeface="Times New Roman" panose="02020603050405020304" pitchFamily="18" charset="0"/>
              </a:rPr>
              <a:t>Agreement number 2023-1-RO01-KA220-HED-000155412 </a:t>
            </a:r>
          </a:p>
          <a:p>
            <a:pPr algn="ctr"/>
            <a:r>
              <a:rPr lang="en-US" sz="1200" i="1" kern="0" dirty="0">
                <a:solidFill>
                  <a:srgbClr val="1D2228"/>
                </a:solidFill>
                <a:effectLst/>
                <a:latin typeface="Times New Roman" panose="02020603050405020304" pitchFamily="18" charset="0"/>
                <a:ea typeface="Times New Roman" panose="02020603050405020304" pitchFamily="18" charset="0"/>
              </a:rPr>
              <a:t>European Network for Additive Manufacturing in Industrial Design for Ukrainian </a:t>
            </a:r>
            <a:r>
              <a:rPr lang="en-US" sz="1200" i="1" kern="0" dirty="0" smtClean="0">
                <a:solidFill>
                  <a:srgbClr val="1D2228"/>
                </a:solidFill>
                <a:effectLst/>
                <a:latin typeface="Times New Roman" panose="02020603050405020304" pitchFamily="18" charset="0"/>
                <a:ea typeface="Times New Roman" panose="02020603050405020304" pitchFamily="18" charset="0"/>
              </a:rPr>
              <a:t>Context,</a:t>
            </a:r>
            <a:r>
              <a:rPr lang="pl-PL" sz="1200" i="1" kern="0" dirty="0" smtClean="0">
                <a:solidFill>
                  <a:srgbClr val="1D2228"/>
                </a:solidFill>
                <a:effectLst/>
                <a:latin typeface="Times New Roman" panose="02020603050405020304" pitchFamily="18" charset="0"/>
                <a:ea typeface="Times New Roman" panose="02020603050405020304" pitchFamily="18" charset="0"/>
              </a:rPr>
              <a:t/>
            </a:r>
            <a:br>
              <a:rPr lang="pl-PL" sz="1200" i="1" kern="0" dirty="0" smtClean="0">
                <a:solidFill>
                  <a:srgbClr val="1D2228"/>
                </a:solidFill>
                <a:effectLst/>
                <a:latin typeface="Times New Roman" panose="02020603050405020304" pitchFamily="18" charset="0"/>
                <a:ea typeface="Times New Roman" panose="02020603050405020304" pitchFamily="18" charset="0"/>
              </a:rPr>
            </a:br>
            <a:r>
              <a:rPr lang="pl-PL" sz="1200" i="1" kern="0" dirty="0" err="1" smtClean="0">
                <a:solidFill>
                  <a:srgbClr val="1D2228"/>
                </a:solidFill>
                <a:latin typeface="Times New Roman" panose="02020603050405020304" pitchFamily="18" charset="0"/>
                <a:ea typeface="Times New Roman" panose="02020603050405020304" pitchFamily="18" charset="0"/>
              </a:rPr>
              <a:t>Poznan</a:t>
            </a:r>
            <a:r>
              <a:rPr lang="pl-PL" sz="1200" i="1" kern="0" dirty="0">
                <a:solidFill>
                  <a:srgbClr val="1D2228"/>
                </a:solidFill>
                <a:latin typeface="Times New Roman" panose="02020603050405020304" pitchFamily="18" charset="0"/>
                <a:ea typeface="Times New Roman" panose="02020603050405020304" pitchFamily="18" charset="0"/>
              </a:rPr>
              <a:t>, POLAND, </a:t>
            </a:r>
            <a:r>
              <a:rPr lang="pl-PL" sz="1200" i="1" kern="0" dirty="0" err="1">
                <a:solidFill>
                  <a:srgbClr val="1D2228"/>
                </a:solidFill>
                <a:latin typeface="Times New Roman" panose="02020603050405020304" pitchFamily="18" charset="0"/>
                <a:ea typeface="Times New Roman" panose="02020603050405020304" pitchFamily="18" charset="0"/>
              </a:rPr>
              <a:t>November</a:t>
            </a:r>
            <a:r>
              <a:rPr lang="pl-PL" sz="1200" i="1" kern="0" dirty="0">
                <a:solidFill>
                  <a:srgbClr val="1D2228"/>
                </a:solidFill>
                <a:latin typeface="Times New Roman" panose="02020603050405020304" pitchFamily="18" charset="0"/>
                <a:ea typeface="Times New Roman" panose="02020603050405020304" pitchFamily="18" charset="0"/>
              </a:rPr>
              <a:t> 4th,</a:t>
            </a:r>
            <a:r>
              <a:rPr lang="en-US" sz="1200" i="1" kern="0" dirty="0">
                <a:solidFill>
                  <a:srgbClr val="1D2228"/>
                </a:solidFill>
                <a:latin typeface="Times New Roman" panose="02020603050405020304" pitchFamily="18" charset="0"/>
                <a:ea typeface="Times New Roman" panose="02020603050405020304" pitchFamily="18" charset="0"/>
              </a:rPr>
              <a:t> 2024 </a:t>
            </a:r>
            <a:endParaRPr lang="en-US" sz="1200" i="1" dirty="0"/>
          </a:p>
        </p:txBody>
      </p:sp>
      <p:pic>
        <p:nvPicPr>
          <p:cNvPr id="1028" name="Picture 4" descr="Poznan University of Technology International Relations Office | Poznan">
            <a:extLst>
              <a:ext uri="{FF2B5EF4-FFF2-40B4-BE49-F238E27FC236}">
                <a16:creationId xmlns:a16="http://schemas.microsoft.com/office/drawing/2014/main" id="{8FFE269A-2ACA-C0F9-85AE-B9FAE23D15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3669" y="5848941"/>
            <a:ext cx="945510" cy="94551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CF608BAD-AB2C-450D-89D7-B9358DA504B6}"/>
              </a:ext>
            </a:extLst>
          </p:cNvPr>
          <p:cNvPicPr>
            <a:picLocks noChangeAspect="1"/>
          </p:cNvPicPr>
          <p:nvPr/>
        </p:nvPicPr>
        <p:blipFill>
          <a:blip r:embed="rId5"/>
          <a:stretch>
            <a:fillRect/>
          </a:stretch>
        </p:blipFill>
        <p:spPr>
          <a:xfrm>
            <a:off x="2470309" y="5841183"/>
            <a:ext cx="1000879" cy="916771"/>
          </a:xfrm>
          <a:prstGeom prst="rect">
            <a:avLst/>
          </a:prstGeom>
        </p:spPr>
      </p:pic>
      <p:pic>
        <p:nvPicPr>
          <p:cNvPr id="19" name="Picture 18">
            <a:extLst>
              <a:ext uri="{FF2B5EF4-FFF2-40B4-BE49-F238E27FC236}">
                <a16:creationId xmlns:a16="http://schemas.microsoft.com/office/drawing/2014/main" id="{80E6C2CD-FC8E-5A0A-6412-4468A236B725}"/>
              </a:ext>
            </a:extLst>
          </p:cNvPr>
          <p:cNvPicPr>
            <a:picLocks noChangeAspect="1"/>
          </p:cNvPicPr>
          <p:nvPr/>
        </p:nvPicPr>
        <p:blipFill>
          <a:blip r:embed="rId6"/>
          <a:stretch>
            <a:fillRect/>
          </a:stretch>
        </p:blipFill>
        <p:spPr>
          <a:xfrm>
            <a:off x="6781660" y="5828597"/>
            <a:ext cx="945510" cy="941942"/>
          </a:xfrm>
          <a:prstGeom prst="rect">
            <a:avLst/>
          </a:prstGeom>
        </p:spPr>
      </p:pic>
      <p:pic>
        <p:nvPicPr>
          <p:cNvPr id="1038" name="Picture 14" descr="EDIBON | Móstoles">
            <a:extLst>
              <a:ext uri="{FF2B5EF4-FFF2-40B4-BE49-F238E27FC236}">
                <a16:creationId xmlns:a16="http://schemas.microsoft.com/office/drawing/2014/main" id="{775609A6-6984-02A2-1512-EE9D5CB862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25180" y="5765506"/>
            <a:ext cx="1000879" cy="1000879"/>
          </a:xfrm>
          <a:prstGeom prst="rect">
            <a:avLst/>
          </a:prstGeom>
          <a:noFill/>
          <a:extLst>
            <a:ext uri="{909E8E84-426E-40DD-AFC4-6F175D3DCCD1}">
              <a14:hiddenFill xmlns:a14="http://schemas.microsoft.com/office/drawing/2010/main">
                <a:solidFill>
                  <a:srgbClr val="FFFFFF"/>
                </a:solidFill>
              </a14:hiddenFill>
            </a:ext>
          </a:extLst>
        </p:spPr>
      </p:pic>
      <p:sp>
        <p:nvSpPr>
          <p:cNvPr id="16" name="Prostokąt 10"/>
          <p:cNvSpPr/>
          <p:nvPr/>
        </p:nvSpPr>
        <p:spPr>
          <a:xfrm>
            <a:off x="563361" y="1209269"/>
            <a:ext cx="11065278" cy="646331"/>
          </a:xfrm>
          <a:prstGeom prst="rect">
            <a:avLst/>
          </a:prstGeom>
        </p:spPr>
        <p:txBody>
          <a:bodyPr wrap="square">
            <a:spAutoFit/>
          </a:bodyPr>
          <a:lstStyle/>
          <a:p>
            <a:r>
              <a:rPr lang="en-GB" b="1" i="1" dirty="0"/>
              <a:t>3.1 </a:t>
            </a:r>
            <a:r>
              <a:rPr lang="en-US" b="1" i="1" dirty="0"/>
              <a:t>Reverse</a:t>
            </a:r>
            <a:r>
              <a:rPr lang="pl-PL" b="1" i="1" dirty="0"/>
              <a:t> engineering in </a:t>
            </a:r>
            <a:r>
              <a:rPr lang="en-US" b="1" i="1" dirty="0"/>
              <a:t>prosthetic</a:t>
            </a:r>
            <a:r>
              <a:rPr lang="pl-PL" b="1" i="1" dirty="0"/>
              <a:t> </a:t>
            </a:r>
            <a:r>
              <a:rPr lang="pl-PL" b="1" i="1" dirty="0" err="1"/>
              <a:t>application</a:t>
            </a:r>
            <a:endParaRPr lang="pl-PL" b="1" i="1" dirty="0"/>
          </a:p>
          <a:p>
            <a:endParaRPr lang="en-US" dirty="0"/>
          </a:p>
        </p:txBody>
      </p:sp>
      <p:pic>
        <p:nvPicPr>
          <p:cNvPr id="17" name="Obraz 16"/>
          <p:cNvPicPr/>
          <p:nvPr/>
        </p:nvPicPr>
        <p:blipFill>
          <a:blip r:embed="rId8"/>
          <a:stretch>
            <a:fillRect/>
          </a:stretch>
        </p:blipFill>
        <p:spPr>
          <a:xfrm>
            <a:off x="213286" y="1901898"/>
            <a:ext cx="6306820" cy="1661160"/>
          </a:xfrm>
          <a:prstGeom prst="rect">
            <a:avLst/>
          </a:prstGeom>
        </p:spPr>
      </p:pic>
      <p:pic>
        <p:nvPicPr>
          <p:cNvPr id="18" name="Obraz 17"/>
          <p:cNvPicPr/>
          <p:nvPr/>
        </p:nvPicPr>
        <p:blipFill>
          <a:blip r:embed="rId9"/>
          <a:stretch>
            <a:fillRect/>
          </a:stretch>
        </p:blipFill>
        <p:spPr>
          <a:xfrm>
            <a:off x="6852881" y="1431430"/>
            <a:ext cx="5095264" cy="3459881"/>
          </a:xfrm>
          <a:prstGeom prst="rect">
            <a:avLst/>
          </a:prstGeom>
        </p:spPr>
      </p:pic>
      <p:sp>
        <p:nvSpPr>
          <p:cNvPr id="2" name="Prostokąt 1"/>
          <p:cNvSpPr/>
          <p:nvPr/>
        </p:nvSpPr>
        <p:spPr>
          <a:xfrm>
            <a:off x="6421313" y="4935329"/>
            <a:ext cx="5526832" cy="646331"/>
          </a:xfrm>
          <a:prstGeom prst="rect">
            <a:avLst/>
          </a:prstGeom>
        </p:spPr>
        <p:txBody>
          <a:bodyPr wrap="square">
            <a:spAutoFit/>
          </a:bodyPr>
          <a:lstStyle/>
          <a:p>
            <a:pPr algn="ctr">
              <a:spcAft>
                <a:spcPts val="0"/>
              </a:spcAft>
            </a:pPr>
            <a:r>
              <a:rPr lang="en-GB" b="1" dirty="0">
                <a:latin typeface="Calibri" panose="020F0502020204030204" pitchFamily="34" charset="0"/>
                <a:ea typeface="Calibri" panose="020F0502020204030204" pitchFamily="34" charset="0"/>
                <a:cs typeface="Calibri" panose="020F0502020204030204" pitchFamily="34" charset="0"/>
              </a:rPr>
              <a:t>Tests of initial, mechanical version of the prosthesis, </a:t>
            </a:r>
            <a:r>
              <a:rPr lang="pl-PL" b="1" dirty="0">
                <a:latin typeface="Calibri" panose="020F0502020204030204" pitchFamily="34" charset="0"/>
                <a:ea typeface="Calibri" panose="020F0502020204030204" pitchFamily="34" charset="0"/>
                <a:cs typeface="Calibri" panose="020F0502020204030204" pitchFamily="34" charset="0"/>
              </a:rPr>
              <a:t/>
            </a:r>
            <a:br>
              <a:rPr lang="pl-PL" b="1" dirty="0">
                <a:latin typeface="Calibri" panose="020F0502020204030204" pitchFamily="34" charset="0"/>
                <a:ea typeface="Calibri" panose="020F0502020204030204" pitchFamily="34" charset="0"/>
                <a:cs typeface="Calibri" panose="020F0502020204030204" pitchFamily="34" charset="0"/>
              </a:rPr>
            </a:br>
            <a:r>
              <a:rPr lang="en-GB" b="1" dirty="0">
                <a:latin typeface="Calibri" panose="020F0502020204030204" pitchFamily="34" charset="0"/>
                <a:ea typeface="Calibri" panose="020F0502020204030204" pitchFamily="34" charset="0"/>
                <a:cs typeface="Calibri" panose="020F0502020204030204" pitchFamily="34" charset="0"/>
              </a:rPr>
              <a:t>(a) laboratory tests and (b) usability tests</a:t>
            </a:r>
            <a:endParaRPr lang="pl-PL" dirty="0">
              <a:latin typeface="Calibri" panose="020F0502020204030204" pitchFamily="34" charset="0"/>
              <a:ea typeface="Calibri" panose="020F0502020204030204" pitchFamily="34" charset="0"/>
            </a:endParaRPr>
          </a:p>
        </p:txBody>
      </p:sp>
      <p:sp>
        <p:nvSpPr>
          <p:cNvPr id="4" name="Prostokąt 3"/>
          <p:cNvSpPr/>
          <p:nvPr/>
        </p:nvSpPr>
        <p:spPr>
          <a:xfrm>
            <a:off x="213286" y="3656886"/>
            <a:ext cx="6561822" cy="646331"/>
          </a:xfrm>
          <a:prstGeom prst="rect">
            <a:avLst/>
          </a:prstGeom>
        </p:spPr>
        <p:txBody>
          <a:bodyPr wrap="square">
            <a:spAutoFit/>
          </a:bodyPr>
          <a:lstStyle/>
          <a:p>
            <a:r>
              <a:rPr lang="en-GB" b="1" dirty="0">
                <a:latin typeface="Calibri" panose="020F0502020204030204" pitchFamily="34" charset="0"/>
                <a:ea typeface="Calibri" panose="020F0502020204030204" pitchFamily="34" charset="0"/>
              </a:rPr>
              <a:t>3D scanning of patient, (a) stump; (b) healthy arm; and (c) mesh data during processing</a:t>
            </a:r>
            <a:endParaRPr lang="pl-PL" dirty="0"/>
          </a:p>
        </p:txBody>
      </p:sp>
    </p:spTree>
    <p:extLst>
      <p:ext uri="{BB962C8B-B14F-4D97-AF65-F5344CB8AC3E}">
        <p14:creationId xmlns:p14="http://schemas.microsoft.com/office/powerpoint/2010/main" val="3983812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116824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9"/>
          <p:cNvSpPr>
            <a:spLocks noGrp="1"/>
          </p:cNvSpPr>
          <p:nvPr>
            <p:ph type="sldNum" sz="quarter" idx="12"/>
          </p:nvPr>
        </p:nvSpPr>
        <p:spPr>
          <a:xfrm>
            <a:off x="9204945" y="6265946"/>
            <a:ext cx="2743200" cy="365125"/>
          </a:xfrm>
        </p:spPr>
        <p:txBody>
          <a:bodyPr/>
          <a:lstStyle/>
          <a:p>
            <a:fld id="{3E0D0994-31D5-42DD-BB85-440EC4FDF1B0}" type="slidenum">
              <a:rPr lang="pl-PL" sz="1600" smtClean="0"/>
              <a:t>11</a:t>
            </a:fld>
            <a:endParaRPr lang="pl-PL" sz="1600" dirty="0"/>
          </a:p>
        </p:txBody>
      </p:sp>
      <p:cxnSp>
        <p:nvCxnSpPr>
          <p:cNvPr id="13" name="Straight Connector 12"/>
          <p:cNvCxnSpPr/>
          <p:nvPr/>
        </p:nvCxnSpPr>
        <p:spPr>
          <a:xfrm>
            <a:off x="0" y="5744567"/>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A blue text on a black background&#10;&#10;Description automatically generated">
            <a:extLst>
              <a:ext uri="{FF2B5EF4-FFF2-40B4-BE49-F238E27FC236}">
                <a16:creationId xmlns:a16="http://schemas.microsoft.com/office/drawing/2014/main" id="{E5DF30E9-5EC2-637E-1846-E9A1D275D08D}"/>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9725" y="226110"/>
            <a:ext cx="2878434" cy="825737"/>
          </a:xfrm>
          <a:prstGeom prst="rect">
            <a:avLst/>
          </a:prstGeom>
          <a:noFill/>
          <a:ln>
            <a:noFill/>
          </a:ln>
        </p:spPr>
      </p:pic>
      <p:pic>
        <p:nvPicPr>
          <p:cNvPr id="10" name="Picture 9">
            <a:extLst>
              <a:ext uri="{FF2B5EF4-FFF2-40B4-BE49-F238E27FC236}">
                <a16:creationId xmlns:a16="http://schemas.microsoft.com/office/drawing/2014/main" id="{99933C34-7E2B-9B5B-2416-D5E9D0005666}"/>
              </a:ext>
            </a:extLst>
          </p:cNvPr>
          <p:cNvPicPr>
            <a:picLocks noChangeAspect="1"/>
          </p:cNvPicPr>
          <p:nvPr/>
        </p:nvPicPr>
        <p:blipFill>
          <a:blip r:embed="rId3"/>
          <a:stretch>
            <a:fillRect/>
          </a:stretch>
        </p:blipFill>
        <p:spPr>
          <a:xfrm>
            <a:off x="10304481" y="256992"/>
            <a:ext cx="1643664" cy="867295"/>
          </a:xfrm>
          <a:prstGeom prst="rect">
            <a:avLst/>
          </a:prstGeom>
        </p:spPr>
      </p:pic>
      <p:sp>
        <p:nvSpPr>
          <p:cNvPr id="11" name="TextBox 10">
            <a:extLst>
              <a:ext uri="{FF2B5EF4-FFF2-40B4-BE49-F238E27FC236}">
                <a16:creationId xmlns:a16="http://schemas.microsoft.com/office/drawing/2014/main" id="{11ED9ED5-F381-1C0E-FEE2-DF726CB2BC3F}"/>
              </a:ext>
            </a:extLst>
          </p:cNvPr>
          <p:cNvSpPr txBox="1"/>
          <p:nvPr/>
        </p:nvSpPr>
        <p:spPr>
          <a:xfrm>
            <a:off x="2631359" y="-11543"/>
            <a:ext cx="7579909" cy="1138773"/>
          </a:xfrm>
          <a:prstGeom prst="rect">
            <a:avLst/>
          </a:prstGeom>
          <a:noFill/>
        </p:spPr>
        <p:txBody>
          <a:bodyPr wrap="square" rtlCol="0">
            <a:spAutoFit/>
          </a:bodyPr>
          <a:lstStyle/>
          <a:p>
            <a:pPr algn="ctr"/>
            <a:r>
              <a:rPr lang="en-US" sz="1400" b="1" kern="0" dirty="0">
                <a:solidFill>
                  <a:srgbClr val="1D2228"/>
                </a:solidFill>
                <a:effectLst/>
                <a:latin typeface="Times New Roman" panose="02020603050405020304" pitchFamily="18" charset="0"/>
                <a:ea typeface="Times New Roman" panose="02020603050405020304" pitchFamily="18" charset="0"/>
              </a:rPr>
              <a:t>Erasmus+ </a:t>
            </a:r>
            <a:r>
              <a:rPr lang="en-US" sz="1400" b="1" kern="0" dirty="0" err="1">
                <a:solidFill>
                  <a:srgbClr val="1D2228"/>
                </a:solidFill>
                <a:effectLst/>
                <a:latin typeface="Times New Roman" panose="02020603050405020304" pitchFamily="18" charset="0"/>
                <a:ea typeface="Times New Roman" panose="02020603050405020304" pitchFamily="18" charset="0"/>
              </a:rPr>
              <a:t>Programme</a:t>
            </a:r>
            <a:r>
              <a:rPr lang="en-US" sz="1400" b="1" kern="0" dirty="0">
                <a:solidFill>
                  <a:srgbClr val="1D2228"/>
                </a:solidFill>
                <a:effectLst/>
                <a:latin typeface="Times New Roman" panose="02020603050405020304" pitchFamily="18" charset="0"/>
                <a:ea typeface="Times New Roman" panose="02020603050405020304" pitchFamily="18" charset="0"/>
              </a:rPr>
              <a:t> Key Action 2 Cooperation Partnerships </a:t>
            </a:r>
          </a:p>
          <a:p>
            <a:pPr algn="ctr"/>
            <a:r>
              <a:rPr lang="en-US" sz="1400" b="1" kern="0" dirty="0">
                <a:solidFill>
                  <a:srgbClr val="1D2228"/>
                </a:solidFill>
                <a:effectLst/>
                <a:latin typeface="Times New Roman" panose="02020603050405020304" pitchFamily="18" charset="0"/>
                <a:ea typeface="Times New Roman" panose="02020603050405020304" pitchFamily="18" charset="0"/>
              </a:rPr>
              <a:t>for Higher Education (KA220-HED)</a:t>
            </a:r>
          </a:p>
          <a:p>
            <a:pPr algn="ctr"/>
            <a:r>
              <a:rPr lang="en-US" sz="1600" b="1" kern="0" dirty="0">
                <a:solidFill>
                  <a:srgbClr val="002060"/>
                </a:solidFill>
                <a:effectLst/>
                <a:latin typeface="Times New Roman" panose="02020603050405020304" pitchFamily="18" charset="0"/>
                <a:ea typeface="Times New Roman" panose="02020603050405020304" pitchFamily="18" charset="0"/>
              </a:rPr>
              <a:t>Agreement number 2023-1-RO01-KA220-HED-000155412 </a:t>
            </a:r>
          </a:p>
          <a:p>
            <a:pPr algn="ctr"/>
            <a:r>
              <a:rPr lang="en-US" sz="1200" i="1" kern="0" dirty="0">
                <a:solidFill>
                  <a:srgbClr val="1D2228"/>
                </a:solidFill>
                <a:effectLst/>
                <a:latin typeface="Times New Roman" panose="02020603050405020304" pitchFamily="18" charset="0"/>
                <a:ea typeface="Times New Roman" panose="02020603050405020304" pitchFamily="18" charset="0"/>
              </a:rPr>
              <a:t>European Network for Additive Manufacturing in Industrial Design for Ukrainian </a:t>
            </a:r>
            <a:r>
              <a:rPr lang="en-US" sz="1200" i="1" kern="0" dirty="0" smtClean="0">
                <a:solidFill>
                  <a:srgbClr val="1D2228"/>
                </a:solidFill>
                <a:effectLst/>
                <a:latin typeface="Times New Roman" panose="02020603050405020304" pitchFamily="18" charset="0"/>
                <a:ea typeface="Times New Roman" panose="02020603050405020304" pitchFamily="18" charset="0"/>
              </a:rPr>
              <a:t>Context,</a:t>
            </a:r>
            <a:r>
              <a:rPr lang="pl-PL" sz="1200" i="1" kern="0" dirty="0" smtClean="0">
                <a:solidFill>
                  <a:srgbClr val="1D2228"/>
                </a:solidFill>
                <a:effectLst/>
                <a:latin typeface="Times New Roman" panose="02020603050405020304" pitchFamily="18" charset="0"/>
                <a:ea typeface="Times New Roman" panose="02020603050405020304" pitchFamily="18" charset="0"/>
              </a:rPr>
              <a:t/>
            </a:r>
            <a:br>
              <a:rPr lang="pl-PL" sz="1200" i="1" kern="0" dirty="0" smtClean="0">
                <a:solidFill>
                  <a:srgbClr val="1D2228"/>
                </a:solidFill>
                <a:effectLst/>
                <a:latin typeface="Times New Roman" panose="02020603050405020304" pitchFamily="18" charset="0"/>
                <a:ea typeface="Times New Roman" panose="02020603050405020304" pitchFamily="18" charset="0"/>
              </a:rPr>
            </a:br>
            <a:r>
              <a:rPr lang="pl-PL" sz="1200" i="1" kern="0" dirty="0" err="1" smtClean="0">
                <a:solidFill>
                  <a:srgbClr val="1D2228"/>
                </a:solidFill>
                <a:latin typeface="Times New Roman" panose="02020603050405020304" pitchFamily="18" charset="0"/>
                <a:ea typeface="Times New Roman" panose="02020603050405020304" pitchFamily="18" charset="0"/>
              </a:rPr>
              <a:t>Poznan</a:t>
            </a:r>
            <a:r>
              <a:rPr lang="pl-PL" sz="1200" i="1" kern="0" dirty="0">
                <a:solidFill>
                  <a:srgbClr val="1D2228"/>
                </a:solidFill>
                <a:latin typeface="Times New Roman" panose="02020603050405020304" pitchFamily="18" charset="0"/>
                <a:ea typeface="Times New Roman" panose="02020603050405020304" pitchFamily="18" charset="0"/>
              </a:rPr>
              <a:t>, POLAND, </a:t>
            </a:r>
            <a:r>
              <a:rPr lang="pl-PL" sz="1200" i="1" kern="0" dirty="0" err="1">
                <a:solidFill>
                  <a:srgbClr val="1D2228"/>
                </a:solidFill>
                <a:latin typeface="Times New Roman" panose="02020603050405020304" pitchFamily="18" charset="0"/>
                <a:ea typeface="Times New Roman" panose="02020603050405020304" pitchFamily="18" charset="0"/>
              </a:rPr>
              <a:t>November</a:t>
            </a:r>
            <a:r>
              <a:rPr lang="pl-PL" sz="1200" i="1" kern="0" dirty="0">
                <a:solidFill>
                  <a:srgbClr val="1D2228"/>
                </a:solidFill>
                <a:latin typeface="Times New Roman" panose="02020603050405020304" pitchFamily="18" charset="0"/>
                <a:ea typeface="Times New Roman" panose="02020603050405020304" pitchFamily="18" charset="0"/>
              </a:rPr>
              <a:t> 4th,</a:t>
            </a:r>
            <a:r>
              <a:rPr lang="en-US" sz="1200" i="1" kern="0" dirty="0">
                <a:solidFill>
                  <a:srgbClr val="1D2228"/>
                </a:solidFill>
                <a:latin typeface="Times New Roman" panose="02020603050405020304" pitchFamily="18" charset="0"/>
                <a:ea typeface="Times New Roman" panose="02020603050405020304" pitchFamily="18" charset="0"/>
              </a:rPr>
              <a:t> 2024 </a:t>
            </a:r>
            <a:endParaRPr lang="en-US" sz="1200" i="1" dirty="0"/>
          </a:p>
        </p:txBody>
      </p:sp>
      <p:pic>
        <p:nvPicPr>
          <p:cNvPr id="1028" name="Picture 4" descr="Poznan University of Technology International Relations Office | Poznan">
            <a:extLst>
              <a:ext uri="{FF2B5EF4-FFF2-40B4-BE49-F238E27FC236}">
                <a16:creationId xmlns:a16="http://schemas.microsoft.com/office/drawing/2014/main" id="{8FFE269A-2ACA-C0F9-85AE-B9FAE23D15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3669" y="5848941"/>
            <a:ext cx="945510" cy="94551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CF608BAD-AB2C-450D-89D7-B9358DA504B6}"/>
              </a:ext>
            </a:extLst>
          </p:cNvPr>
          <p:cNvPicPr>
            <a:picLocks noChangeAspect="1"/>
          </p:cNvPicPr>
          <p:nvPr/>
        </p:nvPicPr>
        <p:blipFill>
          <a:blip r:embed="rId5"/>
          <a:stretch>
            <a:fillRect/>
          </a:stretch>
        </p:blipFill>
        <p:spPr>
          <a:xfrm>
            <a:off x="2470309" y="5841183"/>
            <a:ext cx="1000879" cy="916771"/>
          </a:xfrm>
          <a:prstGeom prst="rect">
            <a:avLst/>
          </a:prstGeom>
        </p:spPr>
      </p:pic>
      <p:pic>
        <p:nvPicPr>
          <p:cNvPr id="19" name="Picture 18">
            <a:extLst>
              <a:ext uri="{FF2B5EF4-FFF2-40B4-BE49-F238E27FC236}">
                <a16:creationId xmlns:a16="http://schemas.microsoft.com/office/drawing/2014/main" id="{80E6C2CD-FC8E-5A0A-6412-4468A236B725}"/>
              </a:ext>
            </a:extLst>
          </p:cNvPr>
          <p:cNvPicPr>
            <a:picLocks noChangeAspect="1"/>
          </p:cNvPicPr>
          <p:nvPr/>
        </p:nvPicPr>
        <p:blipFill>
          <a:blip r:embed="rId6"/>
          <a:stretch>
            <a:fillRect/>
          </a:stretch>
        </p:blipFill>
        <p:spPr>
          <a:xfrm>
            <a:off x="6781660" y="5828597"/>
            <a:ext cx="945510" cy="941942"/>
          </a:xfrm>
          <a:prstGeom prst="rect">
            <a:avLst/>
          </a:prstGeom>
        </p:spPr>
      </p:pic>
      <p:pic>
        <p:nvPicPr>
          <p:cNvPr id="1038" name="Picture 14" descr="EDIBON | Móstoles">
            <a:extLst>
              <a:ext uri="{FF2B5EF4-FFF2-40B4-BE49-F238E27FC236}">
                <a16:creationId xmlns:a16="http://schemas.microsoft.com/office/drawing/2014/main" id="{775609A6-6984-02A2-1512-EE9D5CB862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25180" y="5765506"/>
            <a:ext cx="1000879" cy="1000879"/>
          </a:xfrm>
          <a:prstGeom prst="rect">
            <a:avLst/>
          </a:prstGeom>
          <a:noFill/>
          <a:extLst>
            <a:ext uri="{909E8E84-426E-40DD-AFC4-6F175D3DCCD1}">
              <a14:hiddenFill xmlns:a14="http://schemas.microsoft.com/office/drawing/2010/main">
                <a:solidFill>
                  <a:srgbClr val="FFFFFF"/>
                </a:solidFill>
              </a14:hiddenFill>
            </a:ext>
          </a:extLst>
        </p:spPr>
      </p:pic>
      <p:sp>
        <p:nvSpPr>
          <p:cNvPr id="16" name="Prostokąt 10"/>
          <p:cNvSpPr/>
          <p:nvPr/>
        </p:nvSpPr>
        <p:spPr>
          <a:xfrm>
            <a:off x="563361" y="1209269"/>
            <a:ext cx="11065278" cy="646331"/>
          </a:xfrm>
          <a:prstGeom prst="rect">
            <a:avLst/>
          </a:prstGeom>
        </p:spPr>
        <p:txBody>
          <a:bodyPr wrap="square">
            <a:spAutoFit/>
          </a:bodyPr>
          <a:lstStyle/>
          <a:p>
            <a:r>
              <a:rPr lang="en-GB" b="1" i="1" dirty="0"/>
              <a:t>3.2 </a:t>
            </a:r>
            <a:r>
              <a:rPr lang="en-US" b="1" i="1" dirty="0"/>
              <a:t>Reverse</a:t>
            </a:r>
            <a:r>
              <a:rPr lang="pl-PL" b="1" i="1" dirty="0"/>
              <a:t> engineering in</a:t>
            </a:r>
            <a:r>
              <a:rPr lang="en-US" b="1" i="1" dirty="0"/>
              <a:t> hand therapy </a:t>
            </a:r>
            <a:endParaRPr lang="pl-PL" dirty="0"/>
          </a:p>
          <a:p>
            <a:endParaRPr lang="en-US" dirty="0"/>
          </a:p>
        </p:txBody>
      </p:sp>
      <p:sp>
        <p:nvSpPr>
          <p:cNvPr id="5" name="Prostokąt 4"/>
          <p:cNvSpPr/>
          <p:nvPr/>
        </p:nvSpPr>
        <p:spPr>
          <a:xfrm>
            <a:off x="135098" y="1649032"/>
            <a:ext cx="6558409" cy="3970318"/>
          </a:xfrm>
          <a:prstGeom prst="rect">
            <a:avLst/>
          </a:prstGeom>
        </p:spPr>
        <p:txBody>
          <a:bodyPr wrap="square">
            <a:spAutoFit/>
          </a:bodyPr>
          <a:lstStyle/>
          <a:p>
            <a:pPr algn="just"/>
            <a:r>
              <a:rPr lang="en-GB" dirty="0"/>
              <a:t>The paper </a:t>
            </a:r>
            <a:r>
              <a:rPr lang="en-GB" b="1" dirty="0"/>
              <a:t>"Development and Studies of VR-Assisted Hand Therapy Using a Customized </a:t>
            </a:r>
            <a:r>
              <a:rPr lang="en-GB" b="1" dirty="0" err="1"/>
              <a:t>Biomechatronic</a:t>
            </a:r>
            <a:r>
              <a:rPr lang="en-GB" b="1" dirty="0"/>
              <a:t> 3D-Printed Orthosis" </a:t>
            </a:r>
            <a:r>
              <a:rPr lang="en-GB" dirty="0"/>
              <a:t>authored by Filip </a:t>
            </a:r>
            <a:r>
              <a:rPr lang="en-GB" dirty="0" err="1"/>
              <a:t>Górski</a:t>
            </a:r>
            <a:r>
              <a:rPr lang="en-GB" dirty="0"/>
              <a:t> and colleagues, explores the creation, testing, and use of a wrist–hand orthosis for hand therapy in a teenage patient with congenital paresis. The team enhanced a standard 3D-printed orthosis with sensors, transforming it into a motion controller for virtual reality (VR). Due to the patient’s wrist and hand impairments, standard VR controllers were not an option, so the orthosis was adapted by integrating custom electronics and motion trackers. A VR game, developed in collaboration with physiotherapists, replaced traditional VR inputs with those from the customized orthosis. This game was then tested on patients and evaluated by an expert to determine its effectiveness and identify areas for further improvement in the orthosis </a:t>
            </a:r>
            <a:r>
              <a:rPr lang="en-GB" dirty="0" err="1"/>
              <a:t>desig</a:t>
            </a:r>
            <a:r>
              <a:rPr lang="pl-PL" dirty="0"/>
              <a:t>n.</a:t>
            </a:r>
          </a:p>
        </p:txBody>
      </p:sp>
      <p:pic>
        <p:nvPicPr>
          <p:cNvPr id="17" name="Obraz 16" descr="Electronics 13 00079 g003"/>
          <p:cNvPicPr/>
          <p:nvPr/>
        </p:nvPicPr>
        <p:blipFill>
          <a:blip r:embed="rId8">
            <a:extLst>
              <a:ext uri="{28A0092B-C50C-407E-A947-70E740481C1C}">
                <a14:useLocalDpi xmlns:a14="http://schemas.microsoft.com/office/drawing/2010/main" val="0"/>
              </a:ext>
            </a:extLst>
          </a:blip>
          <a:srcRect/>
          <a:stretch>
            <a:fillRect/>
          </a:stretch>
        </p:blipFill>
        <p:spPr bwMode="auto">
          <a:xfrm>
            <a:off x="6814341" y="1965459"/>
            <a:ext cx="5242560" cy="3002280"/>
          </a:xfrm>
          <a:prstGeom prst="rect">
            <a:avLst/>
          </a:prstGeom>
          <a:noFill/>
          <a:ln>
            <a:noFill/>
          </a:ln>
        </p:spPr>
      </p:pic>
      <p:sp>
        <p:nvSpPr>
          <p:cNvPr id="18" name="Prostokąt 17"/>
          <p:cNvSpPr/>
          <p:nvPr/>
        </p:nvSpPr>
        <p:spPr>
          <a:xfrm>
            <a:off x="7466236" y="5114546"/>
            <a:ext cx="3938771" cy="369332"/>
          </a:xfrm>
          <a:prstGeom prst="rect">
            <a:avLst/>
          </a:prstGeom>
        </p:spPr>
        <p:txBody>
          <a:bodyPr wrap="none">
            <a:spAutoFit/>
          </a:bodyPr>
          <a:lstStyle/>
          <a:p>
            <a:pPr algn="ctr">
              <a:spcAft>
                <a:spcPts val="0"/>
              </a:spcAft>
              <a:tabLst>
                <a:tab pos="944880" algn="l"/>
              </a:tabLst>
            </a:pPr>
            <a:r>
              <a:rPr lang="en-GB" b="1" dirty="0">
                <a:latin typeface="Calibri" panose="020F0502020204030204" pitchFamily="34" charset="0"/>
                <a:ea typeface="Calibri" panose="020F0502020204030204" pitchFamily="34" charset="0"/>
                <a:cs typeface="Calibri" panose="020F0502020204030204" pitchFamily="34" charset="0"/>
              </a:rPr>
              <a:t>Workflow of the </a:t>
            </a:r>
            <a:r>
              <a:rPr lang="en-GB" b="1" dirty="0" err="1">
                <a:latin typeface="Calibri" panose="020F0502020204030204" pitchFamily="34" charset="0"/>
                <a:ea typeface="Calibri" panose="020F0502020204030204" pitchFamily="34" charset="0"/>
                <a:cs typeface="Calibri" panose="020F0502020204030204" pitchFamily="34" charset="0"/>
              </a:rPr>
              <a:t>AutoMedPrint</a:t>
            </a:r>
            <a:r>
              <a:rPr lang="en-GB" b="1" dirty="0">
                <a:latin typeface="Calibri" panose="020F0502020204030204" pitchFamily="34" charset="0"/>
                <a:ea typeface="Calibri" panose="020F0502020204030204" pitchFamily="34" charset="0"/>
                <a:cs typeface="Calibri" panose="020F0502020204030204" pitchFamily="34" charset="0"/>
              </a:rPr>
              <a:t> system</a:t>
            </a:r>
            <a:endParaRPr lang="pl-PL"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39348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116824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9"/>
          <p:cNvSpPr>
            <a:spLocks noGrp="1"/>
          </p:cNvSpPr>
          <p:nvPr>
            <p:ph type="sldNum" sz="quarter" idx="12"/>
          </p:nvPr>
        </p:nvSpPr>
        <p:spPr>
          <a:xfrm>
            <a:off x="9204945" y="6265946"/>
            <a:ext cx="2743200" cy="365125"/>
          </a:xfrm>
        </p:spPr>
        <p:txBody>
          <a:bodyPr/>
          <a:lstStyle/>
          <a:p>
            <a:fld id="{3E0D0994-31D5-42DD-BB85-440EC4FDF1B0}" type="slidenum">
              <a:rPr lang="pl-PL" sz="1600" smtClean="0"/>
              <a:t>12</a:t>
            </a:fld>
            <a:endParaRPr lang="pl-PL" sz="1600" dirty="0"/>
          </a:p>
        </p:txBody>
      </p:sp>
      <p:cxnSp>
        <p:nvCxnSpPr>
          <p:cNvPr id="13" name="Straight Connector 12"/>
          <p:cNvCxnSpPr/>
          <p:nvPr/>
        </p:nvCxnSpPr>
        <p:spPr>
          <a:xfrm>
            <a:off x="0" y="5744567"/>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A blue text on a black background&#10;&#10;Description automatically generated">
            <a:extLst>
              <a:ext uri="{FF2B5EF4-FFF2-40B4-BE49-F238E27FC236}">
                <a16:creationId xmlns:a16="http://schemas.microsoft.com/office/drawing/2014/main" id="{E5DF30E9-5EC2-637E-1846-E9A1D275D08D}"/>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9725" y="226110"/>
            <a:ext cx="2878434" cy="825737"/>
          </a:xfrm>
          <a:prstGeom prst="rect">
            <a:avLst/>
          </a:prstGeom>
          <a:noFill/>
          <a:ln>
            <a:noFill/>
          </a:ln>
        </p:spPr>
      </p:pic>
      <p:pic>
        <p:nvPicPr>
          <p:cNvPr id="10" name="Picture 9">
            <a:extLst>
              <a:ext uri="{FF2B5EF4-FFF2-40B4-BE49-F238E27FC236}">
                <a16:creationId xmlns:a16="http://schemas.microsoft.com/office/drawing/2014/main" id="{99933C34-7E2B-9B5B-2416-D5E9D0005666}"/>
              </a:ext>
            </a:extLst>
          </p:cNvPr>
          <p:cNvPicPr>
            <a:picLocks noChangeAspect="1"/>
          </p:cNvPicPr>
          <p:nvPr/>
        </p:nvPicPr>
        <p:blipFill>
          <a:blip r:embed="rId3"/>
          <a:stretch>
            <a:fillRect/>
          </a:stretch>
        </p:blipFill>
        <p:spPr>
          <a:xfrm>
            <a:off x="10304481" y="256992"/>
            <a:ext cx="1643664" cy="867295"/>
          </a:xfrm>
          <a:prstGeom prst="rect">
            <a:avLst/>
          </a:prstGeom>
        </p:spPr>
      </p:pic>
      <p:sp>
        <p:nvSpPr>
          <p:cNvPr id="11" name="TextBox 10">
            <a:extLst>
              <a:ext uri="{FF2B5EF4-FFF2-40B4-BE49-F238E27FC236}">
                <a16:creationId xmlns:a16="http://schemas.microsoft.com/office/drawing/2014/main" id="{11ED9ED5-F381-1C0E-FEE2-DF726CB2BC3F}"/>
              </a:ext>
            </a:extLst>
          </p:cNvPr>
          <p:cNvSpPr txBox="1"/>
          <p:nvPr/>
        </p:nvSpPr>
        <p:spPr>
          <a:xfrm>
            <a:off x="2631359" y="-11543"/>
            <a:ext cx="7579909" cy="1138773"/>
          </a:xfrm>
          <a:prstGeom prst="rect">
            <a:avLst/>
          </a:prstGeom>
          <a:noFill/>
        </p:spPr>
        <p:txBody>
          <a:bodyPr wrap="square" rtlCol="0">
            <a:spAutoFit/>
          </a:bodyPr>
          <a:lstStyle/>
          <a:p>
            <a:pPr algn="ctr"/>
            <a:r>
              <a:rPr lang="en-US" sz="1400" b="1" kern="0" dirty="0">
                <a:solidFill>
                  <a:srgbClr val="1D2228"/>
                </a:solidFill>
                <a:effectLst/>
                <a:latin typeface="Times New Roman" panose="02020603050405020304" pitchFamily="18" charset="0"/>
                <a:ea typeface="Times New Roman" panose="02020603050405020304" pitchFamily="18" charset="0"/>
              </a:rPr>
              <a:t>Erasmus+ </a:t>
            </a:r>
            <a:r>
              <a:rPr lang="en-US" sz="1400" b="1" kern="0" dirty="0" err="1">
                <a:solidFill>
                  <a:srgbClr val="1D2228"/>
                </a:solidFill>
                <a:effectLst/>
                <a:latin typeface="Times New Roman" panose="02020603050405020304" pitchFamily="18" charset="0"/>
                <a:ea typeface="Times New Roman" panose="02020603050405020304" pitchFamily="18" charset="0"/>
              </a:rPr>
              <a:t>Programme</a:t>
            </a:r>
            <a:r>
              <a:rPr lang="en-US" sz="1400" b="1" kern="0" dirty="0">
                <a:solidFill>
                  <a:srgbClr val="1D2228"/>
                </a:solidFill>
                <a:effectLst/>
                <a:latin typeface="Times New Roman" panose="02020603050405020304" pitchFamily="18" charset="0"/>
                <a:ea typeface="Times New Roman" panose="02020603050405020304" pitchFamily="18" charset="0"/>
              </a:rPr>
              <a:t> Key Action 2 Cooperation Partnerships </a:t>
            </a:r>
          </a:p>
          <a:p>
            <a:pPr algn="ctr"/>
            <a:r>
              <a:rPr lang="en-US" sz="1400" b="1" kern="0" dirty="0">
                <a:solidFill>
                  <a:srgbClr val="1D2228"/>
                </a:solidFill>
                <a:effectLst/>
                <a:latin typeface="Times New Roman" panose="02020603050405020304" pitchFamily="18" charset="0"/>
                <a:ea typeface="Times New Roman" panose="02020603050405020304" pitchFamily="18" charset="0"/>
              </a:rPr>
              <a:t>for Higher Education (KA220-HED)</a:t>
            </a:r>
          </a:p>
          <a:p>
            <a:pPr algn="ctr"/>
            <a:r>
              <a:rPr lang="en-US" sz="1600" b="1" kern="0" dirty="0">
                <a:solidFill>
                  <a:srgbClr val="002060"/>
                </a:solidFill>
                <a:effectLst/>
                <a:latin typeface="Times New Roman" panose="02020603050405020304" pitchFamily="18" charset="0"/>
                <a:ea typeface="Times New Roman" panose="02020603050405020304" pitchFamily="18" charset="0"/>
              </a:rPr>
              <a:t>Agreement number 2023-1-RO01-KA220-HED-000155412 </a:t>
            </a:r>
          </a:p>
          <a:p>
            <a:pPr algn="ctr"/>
            <a:r>
              <a:rPr lang="en-US" sz="1200" i="1" kern="0" dirty="0">
                <a:solidFill>
                  <a:srgbClr val="1D2228"/>
                </a:solidFill>
                <a:effectLst/>
                <a:latin typeface="Times New Roman" panose="02020603050405020304" pitchFamily="18" charset="0"/>
                <a:ea typeface="Times New Roman" panose="02020603050405020304" pitchFamily="18" charset="0"/>
              </a:rPr>
              <a:t>European Network for Additive Manufacturing in Industrial Design for Ukrainian </a:t>
            </a:r>
            <a:r>
              <a:rPr lang="en-US" sz="1200" i="1" kern="0" dirty="0" smtClean="0">
                <a:solidFill>
                  <a:srgbClr val="1D2228"/>
                </a:solidFill>
                <a:effectLst/>
                <a:latin typeface="Times New Roman" panose="02020603050405020304" pitchFamily="18" charset="0"/>
                <a:ea typeface="Times New Roman" panose="02020603050405020304" pitchFamily="18" charset="0"/>
              </a:rPr>
              <a:t>Context,</a:t>
            </a:r>
            <a:r>
              <a:rPr lang="pl-PL" sz="1200" i="1" kern="0" dirty="0" smtClean="0">
                <a:solidFill>
                  <a:srgbClr val="1D2228"/>
                </a:solidFill>
                <a:effectLst/>
                <a:latin typeface="Times New Roman" panose="02020603050405020304" pitchFamily="18" charset="0"/>
                <a:ea typeface="Times New Roman" panose="02020603050405020304" pitchFamily="18" charset="0"/>
              </a:rPr>
              <a:t/>
            </a:r>
            <a:br>
              <a:rPr lang="pl-PL" sz="1200" i="1" kern="0" dirty="0" smtClean="0">
                <a:solidFill>
                  <a:srgbClr val="1D2228"/>
                </a:solidFill>
                <a:effectLst/>
                <a:latin typeface="Times New Roman" panose="02020603050405020304" pitchFamily="18" charset="0"/>
                <a:ea typeface="Times New Roman" panose="02020603050405020304" pitchFamily="18" charset="0"/>
              </a:rPr>
            </a:br>
            <a:r>
              <a:rPr lang="pl-PL" sz="1200" i="1" kern="0" dirty="0" err="1" smtClean="0">
                <a:solidFill>
                  <a:srgbClr val="1D2228"/>
                </a:solidFill>
                <a:latin typeface="Times New Roman" panose="02020603050405020304" pitchFamily="18" charset="0"/>
                <a:ea typeface="Times New Roman" panose="02020603050405020304" pitchFamily="18" charset="0"/>
              </a:rPr>
              <a:t>Poznan</a:t>
            </a:r>
            <a:r>
              <a:rPr lang="pl-PL" sz="1200" i="1" kern="0" dirty="0">
                <a:solidFill>
                  <a:srgbClr val="1D2228"/>
                </a:solidFill>
                <a:latin typeface="Times New Roman" panose="02020603050405020304" pitchFamily="18" charset="0"/>
                <a:ea typeface="Times New Roman" panose="02020603050405020304" pitchFamily="18" charset="0"/>
              </a:rPr>
              <a:t>, POLAND, </a:t>
            </a:r>
            <a:r>
              <a:rPr lang="pl-PL" sz="1200" i="1" kern="0" dirty="0" err="1">
                <a:solidFill>
                  <a:srgbClr val="1D2228"/>
                </a:solidFill>
                <a:latin typeface="Times New Roman" panose="02020603050405020304" pitchFamily="18" charset="0"/>
                <a:ea typeface="Times New Roman" panose="02020603050405020304" pitchFamily="18" charset="0"/>
              </a:rPr>
              <a:t>November</a:t>
            </a:r>
            <a:r>
              <a:rPr lang="pl-PL" sz="1200" i="1" kern="0" dirty="0">
                <a:solidFill>
                  <a:srgbClr val="1D2228"/>
                </a:solidFill>
                <a:latin typeface="Times New Roman" panose="02020603050405020304" pitchFamily="18" charset="0"/>
                <a:ea typeface="Times New Roman" panose="02020603050405020304" pitchFamily="18" charset="0"/>
              </a:rPr>
              <a:t> 4th,</a:t>
            </a:r>
            <a:r>
              <a:rPr lang="en-US" sz="1200" i="1" kern="0" dirty="0">
                <a:solidFill>
                  <a:srgbClr val="1D2228"/>
                </a:solidFill>
                <a:latin typeface="Times New Roman" panose="02020603050405020304" pitchFamily="18" charset="0"/>
                <a:ea typeface="Times New Roman" panose="02020603050405020304" pitchFamily="18" charset="0"/>
              </a:rPr>
              <a:t> 2024 </a:t>
            </a:r>
            <a:endParaRPr lang="en-US" sz="1200" i="1" dirty="0"/>
          </a:p>
        </p:txBody>
      </p:sp>
      <p:pic>
        <p:nvPicPr>
          <p:cNvPr id="1028" name="Picture 4" descr="Poznan University of Technology International Relations Office | Poznan">
            <a:extLst>
              <a:ext uri="{FF2B5EF4-FFF2-40B4-BE49-F238E27FC236}">
                <a16:creationId xmlns:a16="http://schemas.microsoft.com/office/drawing/2014/main" id="{8FFE269A-2ACA-C0F9-85AE-B9FAE23D15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3669" y="5848941"/>
            <a:ext cx="945510" cy="94551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CF608BAD-AB2C-450D-89D7-B9358DA504B6}"/>
              </a:ext>
            </a:extLst>
          </p:cNvPr>
          <p:cNvPicPr>
            <a:picLocks noChangeAspect="1"/>
          </p:cNvPicPr>
          <p:nvPr/>
        </p:nvPicPr>
        <p:blipFill>
          <a:blip r:embed="rId5"/>
          <a:stretch>
            <a:fillRect/>
          </a:stretch>
        </p:blipFill>
        <p:spPr>
          <a:xfrm>
            <a:off x="2470309" y="5841183"/>
            <a:ext cx="1000879" cy="916771"/>
          </a:xfrm>
          <a:prstGeom prst="rect">
            <a:avLst/>
          </a:prstGeom>
        </p:spPr>
      </p:pic>
      <p:pic>
        <p:nvPicPr>
          <p:cNvPr id="19" name="Picture 18">
            <a:extLst>
              <a:ext uri="{FF2B5EF4-FFF2-40B4-BE49-F238E27FC236}">
                <a16:creationId xmlns:a16="http://schemas.microsoft.com/office/drawing/2014/main" id="{80E6C2CD-FC8E-5A0A-6412-4468A236B725}"/>
              </a:ext>
            </a:extLst>
          </p:cNvPr>
          <p:cNvPicPr>
            <a:picLocks noChangeAspect="1"/>
          </p:cNvPicPr>
          <p:nvPr/>
        </p:nvPicPr>
        <p:blipFill>
          <a:blip r:embed="rId6"/>
          <a:stretch>
            <a:fillRect/>
          </a:stretch>
        </p:blipFill>
        <p:spPr>
          <a:xfrm>
            <a:off x="6781660" y="5828597"/>
            <a:ext cx="945510" cy="941942"/>
          </a:xfrm>
          <a:prstGeom prst="rect">
            <a:avLst/>
          </a:prstGeom>
        </p:spPr>
      </p:pic>
      <p:pic>
        <p:nvPicPr>
          <p:cNvPr id="1038" name="Picture 14" descr="EDIBON | Móstoles">
            <a:extLst>
              <a:ext uri="{FF2B5EF4-FFF2-40B4-BE49-F238E27FC236}">
                <a16:creationId xmlns:a16="http://schemas.microsoft.com/office/drawing/2014/main" id="{775609A6-6984-02A2-1512-EE9D5CB862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25180" y="5765506"/>
            <a:ext cx="1000879" cy="1000879"/>
          </a:xfrm>
          <a:prstGeom prst="rect">
            <a:avLst/>
          </a:prstGeom>
          <a:noFill/>
          <a:extLst>
            <a:ext uri="{909E8E84-426E-40DD-AFC4-6F175D3DCCD1}">
              <a14:hiddenFill xmlns:a14="http://schemas.microsoft.com/office/drawing/2010/main">
                <a:solidFill>
                  <a:srgbClr val="FFFFFF"/>
                </a:solidFill>
              </a14:hiddenFill>
            </a:ext>
          </a:extLst>
        </p:spPr>
      </p:pic>
      <p:sp>
        <p:nvSpPr>
          <p:cNvPr id="16" name="Prostokąt 10"/>
          <p:cNvSpPr/>
          <p:nvPr/>
        </p:nvSpPr>
        <p:spPr>
          <a:xfrm>
            <a:off x="563361" y="1209269"/>
            <a:ext cx="11065278" cy="646331"/>
          </a:xfrm>
          <a:prstGeom prst="rect">
            <a:avLst/>
          </a:prstGeom>
        </p:spPr>
        <p:txBody>
          <a:bodyPr wrap="square">
            <a:spAutoFit/>
          </a:bodyPr>
          <a:lstStyle/>
          <a:p>
            <a:r>
              <a:rPr lang="en-GB" b="1" i="1" dirty="0"/>
              <a:t>3.2 </a:t>
            </a:r>
            <a:r>
              <a:rPr lang="en-US" b="1" i="1" dirty="0"/>
              <a:t>Reverse</a:t>
            </a:r>
            <a:r>
              <a:rPr lang="pl-PL" b="1" i="1" dirty="0"/>
              <a:t> engineering in</a:t>
            </a:r>
            <a:r>
              <a:rPr lang="en-US" b="1" i="1" dirty="0"/>
              <a:t> hand therapy </a:t>
            </a:r>
            <a:endParaRPr lang="pl-PL" dirty="0"/>
          </a:p>
          <a:p>
            <a:endParaRPr lang="en-US" dirty="0"/>
          </a:p>
        </p:txBody>
      </p:sp>
      <p:pic>
        <p:nvPicPr>
          <p:cNvPr id="20" name="Obraz 19" descr="Electronics 13 00079 g002"/>
          <p:cNvPicPr/>
          <p:nvPr/>
        </p:nvPicPr>
        <p:blipFill>
          <a:blip r:embed="rId8">
            <a:extLst>
              <a:ext uri="{28A0092B-C50C-407E-A947-70E740481C1C}">
                <a14:useLocalDpi xmlns:a14="http://schemas.microsoft.com/office/drawing/2010/main" val="0"/>
              </a:ext>
            </a:extLst>
          </a:blip>
          <a:srcRect/>
          <a:stretch>
            <a:fillRect/>
          </a:stretch>
        </p:blipFill>
        <p:spPr bwMode="auto">
          <a:xfrm>
            <a:off x="416033" y="1512643"/>
            <a:ext cx="4701540" cy="3724275"/>
          </a:xfrm>
          <a:prstGeom prst="rect">
            <a:avLst/>
          </a:prstGeom>
          <a:noFill/>
          <a:ln>
            <a:noFill/>
          </a:ln>
        </p:spPr>
      </p:pic>
      <p:sp>
        <p:nvSpPr>
          <p:cNvPr id="21" name="Prostokąt 20"/>
          <p:cNvSpPr/>
          <p:nvPr/>
        </p:nvSpPr>
        <p:spPr>
          <a:xfrm>
            <a:off x="409132" y="5233759"/>
            <a:ext cx="4860370" cy="369332"/>
          </a:xfrm>
          <a:prstGeom prst="rect">
            <a:avLst/>
          </a:prstGeom>
        </p:spPr>
        <p:txBody>
          <a:bodyPr wrap="none">
            <a:spAutoFit/>
          </a:bodyPr>
          <a:lstStyle/>
          <a:p>
            <a:pPr algn="ctr">
              <a:spcAft>
                <a:spcPts val="0"/>
              </a:spcAft>
              <a:tabLst>
                <a:tab pos="944880" algn="l"/>
              </a:tabLst>
            </a:pPr>
            <a:r>
              <a:rPr lang="en-GB" b="1" dirty="0">
                <a:solidFill>
                  <a:srgbClr val="222222"/>
                </a:solidFill>
                <a:latin typeface="Calibri" panose="020F0502020204030204" pitchFamily="34" charset="0"/>
                <a:ea typeface="Calibri" panose="020F0502020204030204" pitchFamily="34" charset="0"/>
                <a:cs typeface="Calibri" panose="020F0502020204030204" pitchFamily="34" charset="0"/>
              </a:rPr>
              <a:t>Prototype of </a:t>
            </a:r>
            <a:r>
              <a:rPr lang="en-GB" b="1" dirty="0" err="1">
                <a:solidFill>
                  <a:srgbClr val="222222"/>
                </a:solidFill>
                <a:latin typeface="Calibri" panose="020F0502020204030204" pitchFamily="34" charset="0"/>
                <a:ea typeface="Calibri" panose="020F0502020204030204" pitchFamily="34" charset="0"/>
                <a:cs typeface="Calibri" panose="020F0502020204030204" pitchFamily="34" charset="0"/>
              </a:rPr>
              <a:t>AutoMedPrint</a:t>
            </a:r>
            <a:r>
              <a:rPr lang="en-GB" b="1" dirty="0">
                <a:solidFill>
                  <a:srgbClr val="222222"/>
                </a:solidFill>
                <a:latin typeface="Calibri" panose="020F0502020204030204" pitchFamily="34" charset="0"/>
                <a:ea typeface="Calibri" panose="020F0502020204030204" pitchFamily="34" charset="0"/>
                <a:cs typeface="Calibri" panose="020F0502020204030204" pitchFamily="34" charset="0"/>
              </a:rPr>
              <a:t> system (scanning rig)</a:t>
            </a:r>
            <a:endParaRPr lang="pl-PL" dirty="0">
              <a:latin typeface="Calibri" panose="020F0502020204030204" pitchFamily="34" charset="0"/>
              <a:ea typeface="Calibri" panose="020F0502020204030204" pitchFamily="34" charset="0"/>
            </a:endParaRPr>
          </a:p>
        </p:txBody>
      </p:sp>
      <p:pic>
        <p:nvPicPr>
          <p:cNvPr id="22" name="Obraz 21" descr="Electronics 13 00079 g004"/>
          <p:cNvPicPr/>
          <p:nvPr/>
        </p:nvPicPr>
        <p:blipFill>
          <a:blip r:embed="rId9">
            <a:extLst>
              <a:ext uri="{28A0092B-C50C-407E-A947-70E740481C1C}">
                <a14:useLocalDpi xmlns:a14="http://schemas.microsoft.com/office/drawing/2010/main" val="0"/>
              </a:ext>
            </a:extLst>
          </a:blip>
          <a:srcRect/>
          <a:stretch>
            <a:fillRect/>
          </a:stretch>
        </p:blipFill>
        <p:spPr bwMode="auto">
          <a:xfrm>
            <a:off x="5911696" y="1909547"/>
            <a:ext cx="5770033" cy="2845692"/>
          </a:xfrm>
          <a:prstGeom prst="rect">
            <a:avLst/>
          </a:prstGeom>
          <a:noFill/>
          <a:ln>
            <a:noFill/>
          </a:ln>
        </p:spPr>
      </p:pic>
      <p:sp>
        <p:nvSpPr>
          <p:cNvPr id="7" name="Prostokąt 6"/>
          <p:cNvSpPr/>
          <p:nvPr/>
        </p:nvSpPr>
        <p:spPr>
          <a:xfrm>
            <a:off x="6268551" y="4804645"/>
            <a:ext cx="5056321" cy="646331"/>
          </a:xfrm>
          <a:prstGeom prst="rect">
            <a:avLst/>
          </a:prstGeom>
        </p:spPr>
        <p:txBody>
          <a:bodyPr wrap="square">
            <a:spAutoFit/>
          </a:bodyPr>
          <a:lstStyle/>
          <a:p>
            <a:pPr>
              <a:spcAft>
                <a:spcPts val="0"/>
              </a:spcAft>
              <a:tabLst>
                <a:tab pos="944880" algn="l"/>
              </a:tabLst>
            </a:pPr>
            <a:r>
              <a:rPr lang="en-GB" b="1" dirty="0">
                <a:latin typeface="Calibri" panose="020F0502020204030204" pitchFamily="34" charset="0"/>
                <a:ea typeface="Calibri" panose="020F0502020204030204" pitchFamily="34" charset="0"/>
                <a:cs typeface="Calibri" panose="020F0502020204030204" pitchFamily="34" charset="0"/>
              </a:rPr>
              <a:t>Scanning of the patient, (a) left arm—mechanized rig, (b) right arm—manual scan</a:t>
            </a:r>
            <a:endParaRPr lang="pl-PL"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677510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116824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9"/>
          <p:cNvSpPr>
            <a:spLocks noGrp="1"/>
          </p:cNvSpPr>
          <p:nvPr>
            <p:ph type="sldNum" sz="quarter" idx="12"/>
          </p:nvPr>
        </p:nvSpPr>
        <p:spPr>
          <a:xfrm>
            <a:off x="9204945" y="6265946"/>
            <a:ext cx="2743200" cy="365125"/>
          </a:xfrm>
        </p:spPr>
        <p:txBody>
          <a:bodyPr/>
          <a:lstStyle/>
          <a:p>
            <a:fld id="{3E0D0994-31D5-42DD-BB85-440EC4FDF1B0}" type="slidenum">
              <a:rPr lang="pl-PL" sz="1600" smtClean="0"/>
              <a:t>13</a:t>
            </a:fld>
            <a:endParaRPr lang="pl-PL" sz="1600" dirty="0"/>
          </a:p>
        </p:txBody>
      </p:sp>
      <p:cxnSp>
        <p:nvCxnSpPr>
          <p:cNvPr id="13" name="Straight Connector 12"/>
          <p:cNvCxnSpPr/>
          <p:nvPr/>
        </p:nvCxnSpPr>
        <p:spPr>
          <a:xfrm>
            <a:off x="0" y="5744567"/>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A blue text on a black background&#10;&#10;Description automatically generated">
            <a:extLst>
              <a:ext uri="{FF2B5EF4-FFF2-40B4-BE49-F238E27FC236}">
                <a16:creationId xmlns:a16="http://schemas.microsoft.com/office/drawing/2014/main" id="{E5DF30E9-5EC2-637E-1846-E9A1D275D08D}"/>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9725" y="226110"/>
            <a:ext cx="2878434" cy="825737"/>
          </a:xfrm>
          <a:prstGeom prst="rect">
            <a:avLst/>
          </a:prstGeom>
          <a:noFill/>
          <a:ln>
            <a:noFill/>
          </a:ln>
        </p:spPr>
      </p:pic>
      <p:pic>
        <p:nvPicPr>
          <p:cNvPr id="10" name="Picture 9">
            <a:extLst>
              <a:ext uri="{FF2B5EF4-FFF2-40B4-BE49-F238E27FC236}">
                <a16:creationId xmlns:a16="http://schemas.microsoft.com/office/drawing/2014/main" id="{99933C34-7E2B-9B5B-2416-D5E9D0005666}"/>
              </a:ext>
            </a:extLst>
          </p:cNvPr>
          <p:cNvPicPr>
            <a:picLocks noChangeAspect="1"/>
          </p:cNvPicPr>
          <p:nvPr/>
        </p:nvPicPr>
        <p:blipFill>
          <a:blip r:embed="rId3"/>
          <a:stretch>
            <a:fillRect/>
          </a:stretch>
        </p:blipFill>
        <p:spPr>
          <a:xfrm>
            <a:off x="10304481" y="256992"/>
            <a:ext cx="1643664" cy="867295"/>
          </a:xfrm>
          <a:prstGeom prst="rect">
            <a:avLst/>
          </a:prstGeom>
        </p:spPr>
      </p:pic>
      <p:sp>
        <p:nvSpPr>
          <p:cNvPr id="11" name="TextBox 10">
            <a:extLst>
              <a:ext uri="{FF2B5EF4-FFF2-40B4-BE49-F238E27FC236}">
                <a16:creationId xmlns:a16="http://schemas.microsoft.com/office/drawing/2014/main" id="{11ED9ED5-F381-1C0E-FEE2-DF726CB2BC3F}"/>
              </a:ext>
            </a:extLst>
          </p:cNvPr>
          <p:cNvSpPr txBox="1"/>
          <p:nvPr/>
        </p:nvSpPr>
        <p:spPr>
          <a:xfrm>
            <a:off x="2631359" y="-11543"/>
            <a:ext cx="7579909" cy="1138773"/>
          </a:xfrm>
          <a:prstGeom prst="rect">
            <a:avLst/>
          </a:prstGeom>
          <a:noFill/>
        </p:spPr>
        <p:txBody>
          <a:bodyPr wrap="square" rtlCol="0">
            <a:spAutoFit/>
          </a:bodyPr>
          <a:lstStyle/>
          <a:p>
            <a:pPr algn="ctr"/>
            <a:r>
              <a:rPr lang="en-US" sz="1400" b="1" kern="0" dirty="0">
                <a:solidFill>
                  <a:srgbClr val="1D2228"/>
                </a:solidFill>
                <a:effectLst/>
                <a:latin typeface="Times New Roman" panose="02020603050405020304" pitchFamily="18" charset="0"/>
                <a:ea typeface="Times New Roman" panose="02020603050405020304" pitchFamily="18" charset="0"/>
              </a:rPr>
              <a:t>Erasmus+ </a:t>
            </a:r>
            <a:r>
              <a:rPr lang="en-US" sz="1400" b="1" kern="0" dirty="0" err="1">
                <a:solidFill>
                  <a:srgbClr val="1D2228"/>
                </a:solidFill>
                <a:effectLst/>
                <a:latin typeface="Times New Roman" panose="02020603050405020304" pitchFamily="18" charset="0"/>
                <a:ea typeface="Times New Roman" panose="02020603050405020304" pitchFamily="18" charset="0"/>
              </a:rPr>
              <a:t>Programme</a:t>
            </a:r>
            <a:r>
              <a:rPr lang="en-US" sz="1400" b="1" kern="0" dirty="0">
                <a:solidFill>
                  <a:srgbClr val="1D2228"/>
                </a:solidFill>
                <a:effectLst/>
                <a:latin typeface="Times New Roman" panose="02020603050405020304" pitchFamily="18" charset="0"/>
                <a:ea typeface="Times New Roman" panose="02020603050405020304" pitchFamily="18" charset="0"/>
              </a:rPr>
              <a:t> Key Action 2 Cooperation Partnerships </a:t>
            </a:r>
          </a:p>
          <a:p>
            <a:pPr algn="ctr"/>
            <a:r>
              <a:rPr lang="en-US" sz="1400" b="1" kern="0" dirty="0">
                <a:solidFill>
                  <a:srgbClr val="1D2228"/>
                </a:solidFill>
                <a:effectLst/>
                <a:latin typeface="Times New Roman" panose="02020603050405020304" pitchFamily="18" charset="0"/>
                <a:ea typeface="Times New Roman" panose="02020603050405020304" pitchFamily="18" charset="0"/>
              </a:rPr>
              <a:t>for Higher Education (KA220-HED)</a:t>
            </a:r>
          </a:p>
          <a:p>
            <a:pPr algn="ctr"/>
            <a:r>
              <a:rPr lang="en-US" sz="1600" b="1" kern="0" dirty="0">
                <a:solidFill>
                  <a:srgbClr val="002060"/>
                </a:solidFill>
                <a:effectLst/>
                <a:latin typeface="Times New Roman" panose="02020603050405020304" pitchFamily="18" charset="0"/>
                <a:ea typeface="Times New Roman" panose="02020603050405020304" pitchFamily="18" charset="0"/>
              </a:rPr>
              <a:t>Agreement number 2023-1-RO01-KA220-HED-000155412 </a:t>
            </a:r>
          </a:p>
          <a:p>
            <a:pPr algn="ctr"/>
            <a:r>
              <a:rPr lang="en-US" sz="1200" i="1" kern="0" dirty="0">
                <a:solidFill>
                  <a:srgbClr val="1D2228"/>
                </a:solidFill>
                <a:effectLst/>
                <a:latin typeface="Times New Roman" panose="02020603050405020304" pitchFamily="18" charset="0"/>
                <a:ea typeface="Times New Roman" panose="02020603050405020304" pitchFamily="18" charset="0"/>
              </a:rPr>
              <a:t>European Network for Additive Manufacturing in Industrial Design for Ukrainian </a:t>
            </a:r>
            <a:r>
              <a:rPr lang="en-US" sz="1200" i="1" kern="0" dirty="0" smtClean="0">
                <a:solidFill>
                  <a:srgbClr val="1D2228"/>
                </a:solidFill>
                <a:effectLst/>
                <a:latin typeface="Times New Roman" panose="02020603050405020304" pitchFamily="18" charset="0"/>
                <a:ea typeface="Times New Roman" panose="02020603050405020304" pitchFamily="18" charset="0"/>
              </a:rPr>
              <a:t>Context,</a:t>
            </a:r>
            <a:r>
              <a:rPr lang="pl-PL" sz="1200" i="1" kern="0" dirty="0" smtClean="0">
                <a:solidFill>
                  <a:srgbClr val="1D2228"/>
                </a:solidFill>
                <a:effectLst/>
                <a:latin typeface="Times New Roman" panose="02020603050405020304" pitchFamily="18" charset="0"/>
                <a:ea typeface="Times New Roman" panose="02020603050405020304" pitchFamily="18" charset="0"/>
              </a:rPr>
              <a:t/>
            </a:r>
            <a:br>
              <a:rPr lang="pl-PL" sz="1200" i="1" kern="0" dirty="0" smtClean="0">
                <a:solidFill>
                  <a:srgbClr val="1D2228"/>
                </a:solidFill>
                <a:effectLst/>
                <a:latin typeface="Times New Roman" panose="02020603050405020304" pitchFamily="18" charset="0"/>
                <a:ea typeface="Times New Roman" panose="02020603050405020304" pitchFamily="18" charset="0"/>
              </a:rPr>
            </a:br>
            <a:r>
              <a:rPr lang="pl-PL" sz="1200" i="1" kern="0" dirty="0" err="1" smtClean="0">
                <a:solidFill>
                  <a:srgbClr val="1D2228"/>
                </a:solidFill>
                <a:latin typeface="Times New Roman" panose="02020603050405020304" pitchFamily="18" charset="0"/>
                <a:ea typeface="Times New Roman" panose="02020603050405020304" pitchFamily="18" charset="0"/>
              </a:rPr>
              <a:t>Poznan</a:t>
            </a:r>
            <a:r>
              <a:rPr lang="pl-PL" sz="1200" i="1" kern="0" dirty="0">
                <a:solidFill>
                  <a:srgbClr val="1D2228"/>
                </a:solidFill>
                <a:latin typeface="Times New Roman" panose="02020603050405020304" pitchFamily="18" charset="0"/>
                <a:ea typeface="Times New Roman" panose="02020603050405020304" pitchFamily="18" charset="0"/>
              </a:rPr>
              <a:t>, POLAND, </a:t>
            </a:r>
            <a:r>
              <a:rPr lang="pl-PL" sz="1200" i="1" kern="0" dirty="0" err="1">
                <a:solidFill>
                  <a:srgbClr val="1D2228"/>
                </a:solidFill>
                <a:latin typeface="Times New Roman" panose="02020603050405020304" pitchFamily="18" charset="0"/>
                <a:ea typeface="Times New Roman" panose="02020603050405020304" pitchFamily="18" charset="0"/>
              </a:rPr>
              <a:t>November</a:t>
            </a:r>
            <a:r>
              <a:rPr lang="pl-PL" sz="1200" i="1" kern="0" dirty="0">
                <a:solidFill>
                  <a:srgbClr val="1D2228"/>
                </a:solidFill>
                <a:latin typeface="Times New Roman" panose="02020603050405020304" pitchFamily="18" charset="0"/>
                <a:ea typeface="Times New Roman" panose="02020603050405020304" pitchFamily="18" charset="0"/>
              </a:rPr>
              <a:t> 4th,</a:t>
            </a:r>
            <a:r>
              <a:rPr lang="en-US" sz="1200" i="1" kern="0" dirty="0">
                <a:solidFill>
                  <a:srgbClr val="1D2228"/>
                </a:solidFill>
                <a:latin typeface="Times New Roman" panose="02020603050405020304" pitchFamily="18" charset="0"/>
                <a:ea typeface="Times New Roman" panose="02020603050405020304" pitchFamily="18" charset="0"/>
              </a:rPr>
              <a:t> 2024 </a:t>
            </a:r>
            <a:endParaRPr lang="en-US" sz="1200" i="1" dirty="0"/>
          </a:p>
        </p:txBody>
      </p:sp>
      <p:pic>
        <p:nvPicPr>
          <p:cNvPr id="1028" name="Picture 4" descr="Poznan University of Technology International Relations Office | Poznan">
            <a:extLst>
              <a:ext uri="{FF2B5EF4-FFF2-40B4-BE49-F238E27FC236}">
                <a16:creationId xmlns:a16="http://schemas.microsoft.com/office/drawing/2014/main" id="{8FFE269A-2ACA-C0F9-85AE-B9FAE23D15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3669" y="5848941"/>
            <a:ext cx="945510" cy="94551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CF608BAD-AB2C-450D-89D7-B9358DA504B6}"/>
              </a:ext>
            </a:extLst>
          </p:cNvPr>
          <p:cNvPicPr>
            <a:picLocks noChangeAspect="1"/>
          </p:cNvPicPr>
          <p:nvPr/>
        </p:nvPicPr>
        <p:blipFill>
          <a:blip r:embed="rId5"/>
          <a:stretch>
            <a:fillRect/>
          </a:stretch>
        </p:blipFill>
        <p:spPr>
          <a:xfrm>
            <a:off x="2470309" y="5841183"/>
            <a:ext cx="1000879" cy="916771"/>
          </a:xfrm>
          <a:prstGeom prst="rect">
            <a:avLst/>
          </a:prstGeom>
        </p:spPr>
      </p:pic>
      <p:pic>
        <p:nvPicPr>
          <p:cNvPr id="19" name="Picture 18">
            <a:extLst>
              <a:ext uri="{FF2B5EF4-FFF2-40B4-BE49-F238E27FC236}">
                <a16:creationId xmlns:a16="http://schemas.microsoft.com/office/drawing/2014/main" id="{80E6C2CD-FC8E-5A0A-6412-4468A236B725}"/>
              </a:ext>
            </a:extLst>
          </p:cNvPr>
          <p:cNvPicPr>
            <a:picLocks noChangeAspect="1"/>
          </p:cNvPicPr>
          <p:nvPr/>
        </p:nvPicPr>
        <p:blipFill>
          <a:blip r:embed="rId6"/>
          <a:stretch>
            <a:fillRect/>
          </a:stretch>
        </p:blipFill>
        <p:spPr>
          <a:xfrm>
            <a:off x="6781660" y="5828597"/>
            <a:ext cx="945510" cy="941942"/>
          </a:xfrm>
          <a:prstGeom prst="rect">
            <a:avLst/>
          </a:prstGeom>
        </p:spPr>
      </p:pic>
      <p:pic>
        <p:nvPicPr>
          <p:cNvPr id="1038" name="Picture 14" descr="EDIBON | Móstoles">
            <a:extLst>
              <a:ext uri="{FF2B5EF4-FFF2-40B4-BE49-F238E27FC236}">
                <a16:creationId xmlns:a16="http://schemas.microsoft.com/office/drawing/2014/main" id="{775609A6-6984-02A2-1512-EE9D5CB862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25180" y="5765506"/>
            <a:ext cx="1000879" cy="1000879"/>
          </a:xfrm>
          <a:prstGeom prst="rect">
            <a:avLst/>
          </a:prstGeom>
          <a:noFill/>
          <a:extLst>
            <a:ext uri="{909E8E84-426E-40DD-AFC4-6F175D3DCCD1}">
              <a14:hiddenFill xmlns:a14="http://schemas.microsoft.com/office/drawing/2010/main">
                <a:solidFill>
                  <a:srgbClr val="FFFFFF"/>
                </a:solidFill>
              </a14:hiddenFill>
            </a:ext>
          </a:extLst>
        </p:spPr>
      </p:pic>
      <p:sp>
        <p:nvSpPr>
          <p:cNvPr id="16" name="Prostokąt 10"/>
          <p:cNvSpPr/>
          <p:nvPr/>
        </p:nvSpPr>
        <p:spPr>
          <a:xfrm>
            <a:off x="563361" y="1209269"/>
            <a:ext cx="11065278" cy="646331"/>
          </a:xfrm>
          <a:prstGeom prst="rect">
            <a:avLst/>
          </a:prstGeom>
        </p:spPr>
        <p:txBody>
          <a:bodyPr wrap="square">
            <a:spAutoFit/>
          </a:bodyPr>
          <a:lstStyle/>
          <a:p>
            <a:r>
              <a:rPr lang="en-GB" b="1" i="1" dirty="0"/>
              <a:t>3.2 </a:t>
            </a:r>
            <a:r>
              <a:rPr lang="en-US" b="1" i="1" dirty="0"/>
              <a:t>Reverse</a:t>
            </a:r>
            <a:r>
              <a:rPr lang="pl-PL" b="1" i="1" dirty="0"/>
              <a:t> engineering in</a:t>
            </a:r>
            <a:r>
              <a:rPr lang="en-US" b="1" i="1" dirty="0"/>
              <a:t> hand therapy </a:t>
            </a:r>
            <a:endParaRPr lang="pl-PL" dirty="0"/>
          </a:p>
          <a:p>
            <a:endParaRPr lang="en-US" dirty="0"/>
          </a:p>
        </p:txBody>
      </p:sp>
      <p:pic>
        <p:nvPicPr>
          <p:cNvPr id="17" name="Obraz 16" descr="Electronics 13 00079 g005"/>
          <p:cNvPicPr/>
          <p:nvPr/>
        </p:nvPicPr>
        <p:blipFill>
          <a:blip r:embed="rId8">
            <a:extLst>
              <a:ext uri="{28A0092B-C50C-407E-A947-70E740481C1C}">
                <a14:useLocalDpi xmlns:a14="http://schemas.microsoft.com/office/drawing/2010/main" val="0"/>
              </a:ext>
            </a:extLst>
          </a:blip>
          <a:srcRect/>
          <a:stretch>
            <a:fillRect/>
          </a:stretch>
        </p:blipFill>
        <p:spPr bwMode="auto">
          <a:xfrm>
            <a:off x="7756841" y="1284652"/>
            <a:ext cx="2937556" cy="3799975"/>
          </a:xfrm>
          <a:prstGeom prst="rect">
            <a:avLst/>
          </a:prstGeom>
          <a:noFill/>
          <a:ln>
            <a:noFill/>
          </a:ln>
        </p:spPr>
      </p:pic>
      <p:sp>
        <p:nvSpPr>
          <p:cNvPr id="2" name="Prostokąt 1"/>
          <p:cNvSpPr/>
          <p:nvPr/>
        </p:nvSpPr>
        <p:spPr>
          <a:xfrm>
            <a:off x="6803279" y="5105211"/>
            <a:ext cx="4817705" cy="646331"/>
          </a:xfrm>
          <a:prstGeom prst="rect">
            <a:avLst/>
          </a:prstGeom>
        </p:spPr>
        <p:txBody>
          <a:bodyPr wrap="square">
            <a:spAutoFit/>
          </a:bodyPr>
          <a:lstStyle/>
          <a:p>
            <a:pPr algn="just">
              <a:spcAft>
                <a:spcPts val="0"/>
              </a:spcAft>
              <a:tabLst>
                <a:tab pos="944880" algn="l"/>
              </a:tabLst>
            </a:pPr>
            <a:r>
              <a:rPr lang="en-GB" b="1" dirty="0">
                <a:latin typeface="Calibri" panose="020F0502020204030204" pitchFamily="34" charset="0"/>
                <a:ea typeface="Calibri" panose="020F0502020204030204" pitchFamily="34" charset="0"/>
                <a:cs typeface="Calibri" panose="020F0502020204030204" pitchFamily="34" charset="0"/>
              </a:rPr>
              <a:t>Customized therapeutic orthosis, (a) first version, and (b) second version (10 months later)</a:t>
            </a:r>
            <a:endParaRPr lang="pl-PL" dirty="0">
              <a:latin typeface="Calibri" panose="020F0502020204030204" pitchFamily="34" charset="0"/>
              <a:ea typeface="Calibri" panose="020F0502020204030204" pitchFamily="34" charset="0"/>
            </a:endParaRPr>
          </a:p>
        </p:txBody>
      </p:sp>
      <p:pic>
        <p:nvPicPr>
          <p:cNvPr id="25" name="Obraz 24" descr="Electronics 13 00079 g006"/>
          <p:cNvPicPr/>
          <p:nvPr/>
        </p:nvPicPr>
        <p:blipFill>
          <a:blip r:embed="rId9">
            <a:extLst>
              <a:ext uri="{28A0092B-C50C-407E-A947-70E740481C1C}">
                <a14:useLocalDpi xmlns:a14="http://schemas.microsoft.com/office/drawing/2010/main" val="0"/>
              </a:ext>
            </a:extLst>
          </a:blip>
          <a:srcRect/>
          <a:stretch>
            <a:fillRect/>
          </a:stretch>
        </p:blipFill>
        <p:spPr bwMode="auto">
          <a:xfrm>
            <a:off x="858010" y="1896619"/>
            <a:ext cx="5854700" cy="1965960"/>
          </a:xfrm>
          <a:prstGeom prst="rect">
            <a:avLst/>
          </a:prstGeom>
          <a:noFill/>
          <a:ln>
            <a:noFill/>
          </a:ln>
        </p:spPr>
      </p:pic>
      <p:sp>
        <p:nvSpPr>
          <p:cNvPr id="4" name="Prostokąt 3"/>
          <p:cNvSpPr/>
          <p:nvPr/>
        </p:nvSpPr>
        <p:spPr>
          <a:xfrm>
            <a:off x="747520" y="3884417"/>
            <a:ext cx="5965190" cy="646331"/>
          </a:xfrm>
          <a:prstGeom prst="rect">
            <a:avLst/>
          </a:prstGeom>
        </p:spPr>
        <p:txBody>
          <a:bodyPr wrap="square">
            <a:spAutoFit/>
          </a:bodyPr>
          <a:lstStyle/>
          <a:p>
            <a:pPr algn="just">
              <a:spcAft>
                <a:spcPts val="0"/>
              </a:spcAft>
            </a:pPr>
            <a:r>
              <a:rPr lang="en-GB" b="1" dirty="0">
                <a:latin typeface="Calibri" panose="020F0502020204030204" pitchFamily="34" charset="0"/>
                <a:ea typeface="Calibri" panose="020F0502020204030204" pitchFamily="34" charset="0"/>
                <a:cs typeface="Calibri" panose="020F0502020204030204" pitchFamily="34" charset="0"/>
              </a:rPr>
              <a:t>Customized therapeutic orthosis design and production for the purpose of VR system prototyping</a:t>
            </a:r>
            <a:endParaRPr lang="pl-PL"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18023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116824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9"/>
          <p:cNvSpPr>
            <a:spLocks noGrp="1"/>
          </p:cNvSpPr>
          <p:nvPr>
            <p:ph type="sldNum" sz="quarter" idx="12"/>
          </p:nvPr>
        </p:nvSpPr>
        <p:spPr>
          <a:xfrm>
            <a:off x="9204945" y="6265946"/>
            <a:ext cx="2743200" cy="365125"/>
          </a:xfrm>
        </p:spPr>
        <p:txBody>
          <a:bodyPr/>
          <a:lstStyle/>
          <a:p>
            <a:fld id="{3E0D0994-31D5-42DD-BB85-440EC4FDF1B0}" type="slidenum">
              <a:rPr lang="pl-PL" sz="1600" smtClean="0"/>
              <a:t>14</a:t>
            </a:fld>
            <a:endParaRPr lang="pl-PL" sz="1600" dirty="0"/>
          </a:p>
        </p:txBody>
      </p:sp>
      <p:cxnSp>
        <p:nvCxnSpPr>
          <p:cNvPr id="13" name="Straight Connector 12"/>
          <p:cNvCxnSpPr/>
          <p:nvPr/>
        </p:nvCxnSpPr>
        <p:spPr>
          <a:xfrm>
            <a:off x="0" y="5744567"/>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A blue text on a black background&#10;&#10;Description automatically generated">
            <a:extLst>
              <a:ext uri="{FF2B5EF4-FFF2-40B4-BE49-F238E27FC236}">
                <a16:creationId xmlns:a16="http://schemas.microsoft.com/office/drawing/2014/main" id="{E5DF30E9-5EC2-637E-1846-E9A1D275D08D}"/>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9725" y="226110"/>
            <a:ext cx="2878434" cy="825737"/>
          </a:xfrm>
          <a:prstGeom prst="rect">
            <a:avLst/>
          </a:prstGeom>
          <a:noFill/>
          <a:ln>
            <a:noFill/>
          </a:ln>
        </p:spPr>
      </p:pic>
      <p:pic>
        <p:nvPicPr>
          <p:cNvPr id="10" name="Picture 9">
            <a:extLst>
              <a:ext uri="{FF2B5EF4-FFF2-40B4-BE49-F238E27FC236}">
                <a16:creationId xmlns:a16="http://schemas.microsoft.com/office/drawing/2014/main" id="{99933C34-7E2B-9B5B-2416-D5E9D0005666}"/>
              </a:ext>
            </a:extLst>
          </p:cNvPr>
          <p:cNvPicPr>
            <a:picLocks noChangeAspect="1"/>
          </p:cNvPicPr>
          <p:nvPr/>
        </p:nvPicPr>
        <p:blipFill>
          <a:blip r:embed="rId3"/>
          <a:stretch>
            <a:fillRect/>
          </a:stretch>
        </p:blipFill>
        <p:spPr>
          <a:xfrm>
            <a:off x="10304481" y="256992"/>
            <a:ext cx="1643664" cy="867295"/>
          </a:xfrm>
          <a:prstGeom prst="rect">
            <a:avLst/>
          </a:prstGeom>
        </p:spPr>
      </p:pic>
      <p:sp>
        <p:nvSpPr>
          <p:cNvPr id="11" name="TextBox 10">
            <a:extLst>
              <a:ext uri="{FF2B5EF4-FFF2-40B4-BE49-F238E27FC236}">
                <a16:creationId xmlns:a16="http://schemas.microsoft.com/office/drawing/2014/main" id="{11ED9ED5-F381-1C0E-FEE2-DF726CB2BC3F}"/>
              </a:ext>
            </a:extLst>
          </p:cNvPr>
          <p:cNvSpPr txBox="1"/>
          <p:nvPr/>
        </p:nvSpPr>
        <p:spPr>
          <a:xfrm>
            <a:off x="2631359" y="-11543"/>
            <a:ext cx="7579909" cy="1138773"/>
          </a:xfrm>
          <a:prstGeom prst="rect">
            <a:avLst/>
          </a:prstGeom>
          <a:noFill/>
        </p:spPr>
        <p:txBody>
          <a:bodyPr wrap="square" rtlCol="0">
            <a:spAutoFit/>
          </a:bodyPr>
          <a:lstStyle/>
          <a:p>
            <a:pPr algn="ctr"/>
            <a:r>
              <a:rPr lang="en-US" sz="1400" b="1" kern="0" dirty="0">
                <a:solidFill>
                  <a:srgbClr val="1D2228"/>
                </a:solidFill>
                <a:effectLst/>
                <a:latin typeface="Times New Roman" panose="02020603050405020304" pitchFamily="18" charset="0"/>
                <a:ea typeface="Times New Roman" panose="02020603050405020304" pitchFamily="18" charset="0"/>
              </a:rPr>
              <a:t>Erasmus+ </a:t>
            </a:r>
            <a:r>
              <a:rPr lang="en-US" sz="1400" b="1" kern="0" dirty="0" err="1">
                <a:solidFill>
                  <a:srgbClr val="1D2228"/>
                </a:solidFill>
                <a:effectLst/>
                <a:latin typeface="Times New Roman" panose="02020603050405020304" pitchFamily="18" charset="0"/>
                <a:ea typeface="Times New Roman" panose="02020603050405020304" pitchFamily="18" charset="0"/>
              </a:rPr>
              <a:t>Programme</a:t>
            </a:r>
            <a:r>
              <a:rPr lang="en-US" sz="1400" b="1" kern="0" dirty="0">
                <a:solidFill>
                  <a:srgbClr val="1D2228"/>
                </a:solidFill>
                <a:effectLst/>
                <a:latin typeface="Times New Roman" panose="02020603050405020304" pitchFamily="18" charset="0"/>
                <a:ea typeface="Times New Roman" panose="02020603050405020304" pitchFamily="18" charset="0"/>
              </a:rPr>
              <a:t> Key Action 2 Cooperation Partnerships </a:t>
            </a:r>
          </a:p>
          <a:p>
            <a:pPr algn="ctr"/>
            <a:r>
              <a:rPr lang="en-US" sz="1400" b="1" kern="0" dirty="0">
                <a:solidFill>
                  <a:srgbClr val="1D2228"/>
                </a:solidFill>
                <a:effectLst/>
                <a:latin typeface="Times New Roman" panose="02020603050405020304" pitchFamily="18" charset="0"/>
                <a:ea typeface="Times New Roman" panose="02020603050405020304" pitchFamily="18" charset="0"/>
              </a:rPr>
              <a:t>for Higher Education (KA220-HED)</a:t>
            </a:r>
          </a:p>
          <a:p>
            <a:pPr algn="ctr"/>
            <a:r>
              <a:rPr lang="en-US" sz="1600" b="1" kern="0" dirty="0">
                <a:solidFill>
                  <a:srgbClr val="002060"/>
                </a:solidFill>
                <a:effectLst/>
                <a:latin typeface="Times New Roman" panose="02020603050405020304" pitchFamily="18" charset="0"/>
                <a:ea typeface="Times New Roman" panose="02020603050405020304" pitchFamily="18" charset="0"/>
              </a:rPr>
              <a:t>Agreement number 2023-1-RO01-KA220-HED-000155412 </a:t>
            </a:r>
          </a:p>
          <a:p>
            <a:pPr algn="ctr"/>
            <a:r>
              <a:rPr lang="en-US" sz="1200" i="1" kern="0" dirty="0">
                <a:solidFill>
                  <a:srgbClr val="1D2228"/>
                </a:solidFill>
                <a:effectLst/>
                <a:latin typeface="Times New Roman" panose="02020603050405020304" pitchFamily="18" charset="0"/>
                <a:ea typeface="Times New Roman" panose="02020603050405020304" pitchFamily="18" charset="0"/>
              </a:rPr>
              <a:t>European Network for Additive Manufacturing in Industrial Design for Ukrainian </a:t>
            </a:r>
            <a:r>
              <a:rPr lang="en-US" sz="1200" i="1" kern="0" dirty="0" smtClean="0">
                <a:solidFill>
                  <a:srgbClr val="1D2228"/>
                </a:solidFill>
                <a:effectLst/>
                <a:latin typeface="Times New Roman" panose="02020603050405020304" pitchFamily="18" charset="0"/>
                <a:ea typeface="Times New Roman" panose="02020603050405020304" pitchFamily="18" charset="0"/>
              </a:rPr>
              <a:t>Context, </a:t>
            </a:r>
            <a:r>
              <a:rPr lang="pl-PL" sz="1200" i="1" kern="0" dirty="0" smtClean="0">
                <a:solidFill>
                  <a:srgbClr val="1D2228"/>
                </a:solidFill>
                <a:effectLst/>
                <a:latin typeface="Times New Roman" panose="02020603050405020304" pitchFamily="18" charset="0"/>
                <a:ea typeface="Times New Roman" panose="02020603050405020304" pitchFamily="18" charset="0"/>
              </a:rPr>
              <a:t/>
            </a:r>
            <a:br>
              <a:rPr lang="pl-PL" sz="1200" i="1" kern="0" dirty="0" smtClean="0">
                <a:solidFill>
                  <a:srgbClr val="1D2228"/>
                </a:solidFill>
                <a:effectLst/>
                <a:latin typeface="Times New Roman" panose="02020603050405020304" pitchFamily="18" charset="0"/>
                <a:ea typeface="Times New Roman" panose="02020603050405020304" pitchFamily="18" charset="0"/>
              </a:rPr>
            </a:br>
            <a:r>
              <a:rPr lang="pl-PL" sz="1200" i="1" kern="0" dirty="0" err="1" smtClean="0">
                <a:solidFill>
                  <a:srgbClr val="1D2228"/>
                </a:solidFill>
                <a:latin typeface="Times New Roman" panose="02020603050405020304" pitchFamily="18" charset="0"/>
                <a:ea typeface="Times New Roman" panose="02020603050405020304" pitchFamily="18" charset="0"/>
              </a:rPr>
              <a:t>Poznan</a:t>
            </a:r>
            <a:r>
              <a:rPr lang="pl-PL" sz="1200" i="1" kern="0" dirty="0">
                <a:solidFill>
                  <a:srgbClr val="1D2228"/>
                </a:solidFill>
                <a:latin typeface="Times New Roman" panose="02020603050405020304" pitchFamily="18" charset="0"/>
                <a:ea typeface="Times New Roman" panose="02020603050405020304" pitchFamily="18" charset="0"/>
              </a:rPr>
              <a:t>, POLAND, </a:t>
            </a:r>
            <a:r>
              <a:rPr lang="pl-PL" sz="1200" i="1" kern="0" dirty="0" err="1">
                <a:solidFill>
                  <a:srgbClr val="1D2228"/>
                </a:solidFill>
                <a:latin typeface="Times New Roman" panose="02020603050405020304" pitchFamily="18" charset="0"/>
                <a:ea typeface="Times New Roman" panose="02020603050405020304" pitchFamily="18" charset="0"/>
              </a:rPr>
              <a:t>November</a:t>
            </a:r>
            <a:r>
              <a:rPr lang="pl-PL" sz="1200" i="1" kern="0" dirty="0">
                <a:solidFill>
                  <a:srgbClr val="1D2228"/>
                </a:solidFill>
                <a:latin typeface="Times New Roman" panose="02020603050405020304" pitchFamily="18" charset="0"/>
                <a:ea typeface="Times New Roman" panose="02020603050405020304" pitchFamily="18" charset="0"/>
              </a:rPr>
              <a:t> 4th,</a:t>
            </a:r>
            <a:r>
              <a:rPr lang="en-US" sz="1200" i="1" kern="0" dirty="0">
                <a:solidFill>
                  <a:srgbClr val="1D2228"/>
                </a:solidFill>
                <a:latin typeface="Times New Roman" panose="02020603050405020304" pitchFamily="18" charset="0"/>
                <a:ea typeface="Times New Roman" panose="02020603050405020304" pitchFamily="18" charset="0"/>
              </a:rPr>
              <a:t> 2024 </a:t>
            </a:r>
            <a:endParaRPr lang="en-US" sz="1200" i="1" dirty="0"/>
          </a:p>
        </p:txBody>
      </p:sp>
      <p:pic>
        <p:nvPicPr>
          <p:cNvPr id="1028" name="Picture 4" descr="Poznan University of Technology International Relations Office | Poznan">
            <a:extLst>
              <a:ext uri="{FF2B5EF4-FFF2-40B4-BE49-F238E27FC236}">
                <a16:creationId xmlns:a16="http://schemas.microsoft.com/office/drawing/2014/main" id="{8FFE269A-2ACA-C0F9-85AE-B9FAE23D15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3669" y="5848941"/>
            <a:ext cx="945510" cy="94551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CF608BAD-AB2C-450D-89D7-B9358DA504B6}"/>
              </a:ext>
            </a:extLst>
          </p:cNvPr>
          <p:cNvPicPr>
            <a:picLocks noChangeAspect="1"/>
          </p:cNvPicPr>
          <p:nvPr/>
        </p:nvPicPr>
        <p:blipFill>
          <a:blip r:embed="rId5"/>
          <a:stretch>
            <a:fillRect/>
          </a:stretch>
        </p:blipFill>
        <p:spPr>
          <a:xfrm>
            <a:off x="2470309" y="5841183"/>
            <a:ext cx="1000879" cy="916771"/>
          </a:xfrm>
          <a:prstGeom prst="rect">
            <a:avLst/>
          </a:prstGeom>
        </p:spPr>
      </p:pic>
      <p:pic>
        <p:nvPicPr>
          <p:cNvPr id="19" name="Picture 18">
            <a:extLst>
              <a:ext uri="{FF2B5EF4-FFF2-40B4-BE49-F238E27FC236}">
                <a16:creationId xmlns:a16="http://schemas.microsoft.com/office/drawing/2014/main" id="{80E6C2CD-FC8E-5A0A-6412-4468A236B725}"/>
              </a:ext>
            </a:extLst>
          </p:cNvPr>
          <p:cNvPicPr>
            <a:picLocks noChangeAspect="1"/>
          </p:cNvPicPr>
          <p:nvPr/>
        </p:nvPicPr>
        <p:blipFill>
          <a:blip r:embed="rId6"/>
          <a:stretch>
            <a:fillRect/>
          </a:stretch>
        </p:blipFill>
        <p:spPr>
          <a:xfrm>
            <a:off x="6781660" y="5828597"/>
            <a:ext cx="945510" cy="941942"/>
          </a:xfrm>
          <a:prstGeom prst="rect">
            <a:avLst/>
          </a:prstGeom>
        </p:spPr>
      </p:pic>
      <p:pic>
        <p:nvPicPr>
          <p:cNvPr id="1038" name="Picture 14" descr="EDIBON | Móstoles">
            <a:extLst>
              <a:ext uri="{FF2B5EF4-FFF2-40B4-BE49-F238E27FC236}">
                <a16:creationId xmlns:a16="http://schemas.microsoft.com/office/drawing/2014/main" id="{775609A6-6984-02A2-1512-EE9D5CB862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25180" y="5765506"/>
            <a:ext cx="1000879" cy="1000879"/>
          </a:xfrm>
          <a:prstGeom prst="rect">
            <a:avLst/>
          </a:prstGeom>
          <a:noFill/>
          <a:extLst>
            <a:ext uri="{909E8E84-426E-40DD-AFC4-6F175D3DCCD1}">
              <a14:hiddenFill xmlns:a14="http://schemas.microsoft.com/office/drawing/2010/main">
                <a:solidFill>
                  <a:srgbClr val="FFFFFF"/>
                </a:solidFill>
              </a14:hiddenFill>
            </a:ext>
          </a:extLst>
        </p:spPr>
      </p:pic>
      <p:sp>
        <p:nvSpPr>
          <p:cNvPr id="21" name="Content Placeholder 20">
            <a:extLst>
              <a:ext uri="{FF2B5EF4-FFF2-40B4-BE49-F238E27FC236}">
                <a16:creationId xmlns:a16="http://schemas.microsoft.com/office/drawing/2014/main" id="{28A7D894-6495-121A-F9FC-B9A780120859}"/>
              </a:ext>
            </a:extLst>
          </p:cNvPr>
          <p:cNvSpPr>
            <a:spLocks noGrp="1"/>
          </p:cNvSpPr>
          <p:nvPr>
            <p:ph idx="1"/>
          </p:nvPr>
        </p:nvSpPr>
        <p:spPr>
          <a:xfrm>
            <a:off x="2739338" y="2307196"/>
            <a:ext cx="6713321" cy="2218790"/>
          </a:xfrm>
        </p:spPr>
        <p:txBody>
          <a:bodyPr>
            <a:normAutofit/>
          </a:bodyPr>
          <a:lstStyle/>
          <a:p>
            <a:pPr marL="457200" lvl="1" indent="0" algn="ctr" fontAlgn="base">
              <a:buNone/>
            </a:pPr>
            <a:r>
              <a:rPr lang="pl-PL" sz="3600" dirty="0">
                <a:effectLst>
                  <a:glow>
                    <a:srgbClr val="000000"/>
                  </a:glow>
                  <a:outerShdw sx="0" sy="0">
                    <a:srgbClr val="000000"/>
                  </a:outerShdw>
                  <a:reflection stA="0" endPos="0" fadeDir="0" sx="0" sy="0"/>
                </a:effectLst>
              </a:rPr>
              <a:t>THANK YOU FOR YOUR ATTENTION </a:t>
            </a:r>
            <a:r>
              <a:rPr lang="pl-PL" sz="3600" dirty="0">
                <a:effectLst>
                  <a:glow>
                    <a:srgbClr val="000000"/>
                  </a:glow>
                  <a:outerShdw sx="0" sy="0">
                    <a:srgbClr val="000000"/>
                  </a:outerShdw>
                  <a:reflection stA="0" endPos="0" fadeDir="0" sx="0" sy="0"/>
                </a:effectLst>
                <a:sym typeface="Wingdings" panose="05000000000000000000" pitchFamily="2" charset="2"/>
              </a:rPr>
              <a:t></a:t>
            </a:r>
            <a:endParaRPr lang="pl-PL" sz="3600" b="1" dirty="0">
              <a:effectLst>
                <a:glow>
                  <a:srgbClr val="000000"/>
                </a:glow>
                <a:outerShdw sx="0" sy="0">
                  <a:srgbClr val="000000"/>
                </a:outerShdw>
                <a:reflection stA="0" endPos="0" fadeDir="0" sx="0" sy="0"/>
              </a:effectLst>
            </a:endParaRPr>
          </a:p>
        </p:txBody>
      </p:sp>
      <p:pic>
        <p:nvPicPr>
          <p:cNvPr id="16" name="Obraz 15" descr="Obraz zawierający tekst, zrzut ekranu, oprogramowanie, multimedia&#10;&#10;Opis wygenerowany automatycznie">
            <a:extLst>
              <a:ext uri="{FF2B5EF4-FFF2-40B4-BE49-F238E27FC236}">
                <a16:creationId xmlns:a16="http://schemas.microsoft.com/office/drawing/2014/main" id="{F405DC8D-B5E3-70EB-124D-1644669B3784}"/>
              </a:ext>
            </a:extLst>
          </p:cNvPr>
          <p:cNvPicPr>
            <a:picLocks noChangeAspect="1"/>
          </p:cNvPicPr>
          <p:nvPr/>
        </p:nvPicPr>
        <p:blipFill rotWithShape="1">
          <a:blip r:embed="rId8">
            <a:extLst>
              <a:ext uri="{28A0092B-C50C-407E-A947-70E740481C1C}">
                <a14:useLocalDpi xmlns:a14="http://schemas.microsoft.com/office/drawing/2010/main" val="0"/>
              </a:ext>
            </a:extLst>
          </a:blip>
          <a:srcRect t="28094" b="23478"/>
          <a:stretch/>
        </p:blipFill>
        <p:spPr>
          <a:xfrm>
            <a:off x="9501121" y="1254924"/>
            <a:ext cx="2707044" cy="2902513"/>
          </a:xfrm>
          <a:prstGeom prst="rect">
            <a:avLst/>
          </a:prstGeom>
        </p:spPr>
      </p:pic>
    </p:spTree>
    <p:extLst>
      <p:ext uri="{BB962C8B-B14F-4D97-AF65-F5344CB8AC3E}">
        <p14:creationId xmlns:p14="http://schemas.microsoft.com/office/powerpoint/2010/main" val="1394454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116824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9"/>
          <p:cNvSpPr>
            <a:spLocks noGrp="1"/>
          </p:cNvSpPr>
          <p:nvPr>
            <p:ph type="sldNum" sz="quarter" idx="12"/>
          </p:nvPr>
        </p:nvSpPr>
        <p:spPr>
          <a:xfrm>
            <a:off x="9204945" y="6265946"/>
            <a:ext cx="2743200" cy="365125"/>
          </a:xfrm>
        </p:spPr>
        <p:txBody>
          <a:bodyPr/>
          <a:lstStyle/>
          <a:p>
            <a:fld id="{3E0D0994-31D5-42DD-BB85-440EC4FDF1B0}" type="slidenum">
              <a:rPr lang="pl-PL" sz="1600" smtClean="0"/>
              <a:t>2</a:t>
            </a:fld>
            <a:endParaRPr lang="pl-PL" sz="1600" dirty="0"/>
          </a:p>
        </p:txBody>
      </p:sp>
      <p:cxnSp>
        <p:nvCxnSpPr>
          <p:cNvPr id="13" name="Straight Connector 12"/>
          <p:cNvCxnSpPr/>
          <p:nvPr/>
        </p:nvCxnSpPr>
        <p:spPr>
          <a:xfrm>
            <a:off x="0" y="5744567"/>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A blue text on a black background&#10;&#10;Description automatically generated">
            <a:extLst>
              <a:ext uri="{FF2B5EF4-FFF2-40B4-BE49-F238E27FC236}">
                <a16:creationId xmlns:a16="http://schemas.microsoft.com/office/drawing/2014/main" id="{E5DF30E9-5EC2-637E-1846-E9A1D275D08D}"/>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9725" y="226110"/>
            <a:ext cx="2878434" cy="825737"/>
          </a:xfrm>
          <a:prstGeom prst="rect">
            <a:avLst/>
          </a:prstGeom>
          <a:noFill/>
          <a:ln>
            <a:noFill/>
          </a:ln>
        </p:spPr>
      </p:pic>
      <p:pic>
        <p:nvPicPr>
          <p:cNvPr id="10" name="Picture 9">
            <a:extLst>
              <a:ext uri="{FF2B5EF4-FFF2-40B4-BE49-F238E27FC236}">
                <a16:creationId xmlns:a16="http://schemas.microsoft.com/office/drawing/2014/main" id="{99933C34-7E2B-9B5B-2416-D5E9D0005666}"/>
              </a:ext>
            </a:extLst>
          </p:cNvPr>
          <p:cNvPicPr>
            <a:picLocks noChangeAspect="1"/>
          </p:cNvPicPr>
          <p:nvPr/>
        </p:nvPicPr>
        <p:blipFill>
          <a:blip r:embed="rId3"/>
          <a:stretch>
            <a:fillRect/>
          </a:stretch>
        </p:blipFill>
        <p:spPr>
          <a:xfrm>
            <a:off x="10304481" y="256992"/>
            <a:ext cx="1643664" cy="867295"/>
          </a:xfrm>
          <a:prstGeom prst="rect">
            <a:avLst/>
          </a:prstGeom>
        </p:spPr>
      </p:pic>
      <p:sp>
        <p:nvSpPr>
          <p:cNvPr id="11" name="TextBox 10">
            <a:extLst>
              <a:ext uri="{FF2B5EF4-FFF2-40B4-BE49-F238E27FC236}">
                <a16:creationId xmlns:a16="http://schemas.microsoft.com/office/drawing/2014/main" id="{11ED9ED5-F381-1C0E-FEE2-DF726CB2BC3F}"/>
              </a:ext>
            </a:extLst>
          </p:cNvPr>
          <p:cNvSpPr txBox="1"/>
          <p:nvPr/>
        </p:nvSpPr>
        <p:spPr>
          <a:xfrm>
            <a:off x="2499473" y="85154"/>
            <a:ext cx="7579909" cy="1138773"/>
          </a:xfrm>
          <a:prstGeom prst="rect">
            <a:avLst/>
          </a:prstGeom>
          <a:noFill/>
        </p:spPr>
        <p:txBody>
          <a:bodyPr wrap="square" rtlCol="0">
            <a:spAutoFit/>
          </a:bodyPr>
          <a:lstStyle/>
          <a:p>
            <a:pPr algn="ctr"/>
            <a:r>
              <a:rPr lang="en-US" sz="1400" b="1" kern="0" dirty="0">
                <a:solidFill>
                  <a:srgbClr val="1D2228"/>
                </a:solidFill>
                <a:effectLst/>
                <a:latin typeface="Times New Roman" panose="02020603050405020304" pitchFamily="18" charset="0"/>
                <a:ea typeface="Times New Roman" panose="02020603050405020304" pitchFamily="18" charset="0"/>
              </a:rPr>
              <a:t>Erasmus+ </a:t>
            </a:r>
            <a:r>
              <a:rPr lang="en-US" sz="1400" b="1" kern="0" dirty="0" err="1">
                <a:solidFill>
                  <a:srgbClr val="1D2228"/>
                </a:solidFill>
                <a:effectLst/>
                <a:latin typeface="Times New Roman" panose="02020603050405020304" pitchFamily="18" charset="0"/>
                <a:ea typeface="Times New Roman" panose="02020603050405020304" pitchFamily="18" charset="0"/>
              </a:rPr>
              <a:t>Programme</a:t>
            </a:r>
            <a:r>
              <a:rPr lang="en-US" sz="1400" b="1" kern="0" dirty="0">
                <a:solidFill>
                  <a:srgbClr val="1D2228"/>
                </a:solidFill>
                <a:effectLst/>
                <a:latin typeface="Times New Roman" panose="02020603050405020304" pitchFamily="18" charset="0"/>
                <a:ea typeface="Times New Roman" panose="02020603050405020304" pitchFamily="18" charset="0"/>
              </a:rPr>
              <a:t> Key Action 2 Cooperation Partnerships </a:t>
            </a:r>
          </a:p>
          <a:p>
            <a:pPr algn="ctr"/>
            <a:r>
              <a:rPr lang="en-US" sz="1400" b="1" kern="0" dirty="0">
                <a:solidFill>
                  <a:srgbClr val="1D2228"/>
                </a:solidFill>
                <a:effectLst/>
                <a:latin typeface="Times New Roman" panose="02020603050405020304" pitchFamily="18" charset="0"/>
                <a:ea typeface="Times New Roman" panose="02020603050405020304" pitchFamily="18" charset="0"/>
              </a:rPr>
              <a:t>for Higher Education (KA220-HED)</a:t>
            </a:r>
          </a:p>
          <a:p>
            <a:pPr algn="ctr"/>
            <a:r>
              <a:rPr lang="en-US" sz="1600" b="1" kern="0" dirty="0">
                <a:solidFill>
                  <a:srgbClr val="002060"/>
                </a:solidFill>
                <a:effectLst/>
                <a:latin typeface="Times New Roman" panose="02020603050405020304" pitchFamily="18" charset="0"/>
                <a:ea typeface="Times New Roman" panose="02020603050405020304" pitchFamily="18" charset="0"/>
              </a:rPr>
              <a:t>Agreement number 2023-1-RO01-KA220-HED-000155412 </a:t>
            </a:r>
          </a:p>
          <a:p>
            <a:pPr algn="ctr"/>
            <a:r>
              <a:rPr lang="en-US" sz="1200" i="1" kern="0" dirty="0">
                <a:solidFill>
                  <a:srgbClr val="1D2228"/>
                </a:solidFill>
                <a:effectLst/>
                <a:latin typeface="Times New Roman" panose="02020603050405020304" pitchFamily="18" charset="0"/>
                <a:ea typeface="Times New Roman" panose="02020603050405020304" pitchFamily="18" charset="0"/>
              </a:rPr>
              <a:t>European Network for Additive Manufacturing in Industrial Design for Ukrainian </a:t>
            </a:r>
            <a:r>
              <a:rPr lang="en-US" sz="1200" i="1" kern="0" dirty="0" smtClean="0">
                <a:solidFill>
                  <a:srgbClr val="1D2228"/>
                </a:solidFill>
                <a:effectLst/>
                <a:latin typeface="Times New Roman" panose="02020603050405020304" pitchFamily="18" charset="0"/>
                <a:ea typeface="Times New Roman" panose="02020603050405020304" pitchFamily="18" charset="0"/>
              </a:rPr>
              <a:t>Context, </a:t>
            </a:r>
            <a:r>
              <a:rPr lang="pl-PL" sz="1200" i="1" kern="0" dirty="0" smtClean="0">
                <a:solidFill>
                  <a:srgbClr val="1D2228"/>
                </a:solidFill>
                <a:effectLst/>
                <a:latin typeface="Times New Roman" panose="02020603050405020304" pitchFamily="18" charset="0"/>
                <a:ea typeface="Times New Roman" panose="02020603050405020304" pitchFamily="18" charset="0"/>
              </a:rPr>
              <a:t/>
            </a:r>
            <a:br>
              <a:rPr lang="pl-PL" sz="1200" i="1" kern="0" dirty="0" smtClean="0">
                <a:solidFill>
                  <a:srgbClr val="1D2228"/>
                </a:solidFill>
                <a:effectLst/>
                <a:latin typeface="Times New Roman" panose="02020603050405020304" pitchFamily="18" charset="0"/>
                <a:ea typeface="Times New Roman" panose="02020603050405020304" pitchFamily="18" charset="0"/>
              </a:rPr>
            </a:br>
            <a:r>
              <a:rPr lang="pl-PL" sz="1200" i="1" kern="0" dirty="0" err="1" smtClean="0">
                <a:solidFill>
                  <a:srgbClr val="1D2228"/>
                </a:solidFill>
                <a:latin typeface="Times New Roman" panose="02020603050405020304" pitchFamily="18" charset="0"/>
                <a:ea typeface="Times New Roman" panose="02020603050405020304" pitchFamily="18" charset="0"/>
              </a:rPr>
              <a:t>Poznan</a:t>
            </a:r>
            <a:r>
              <a:rPr lang="pl-PL" sz="1200" i="1" kern="0" dirty="0">
                <a:solidFill>
                  <a:srgbClr val="1D2228"/>
                </a:solidFill>
                <a:latin typeface="Times New Roman" panose="02020603050405020304" pitchFamily="18" charset="0"/>
                <a:ea typeface="Times New Roman" panose="02020603050405020304" pitchFamily="18" charset="0"/>
              </a:rPr>
              <a:t>, POLAND, </a:t>
            </a:r>
            <a:r>
              <a:rPr lang="pl-PL" sz="1200" i="1" kern="0" dirty="0" err="1">
                <a:solidFill>
                  <a:srgbClr val="1D2228"/>
                </a:solidFill>
                <a:latin typeface="Times New Roman" panose="02020603050405020304" pitchFamily="18" charset="0"/>
                <a:ea typeface="Times New Roman" panose="02020603050405020304" pitchFamily="18" charset="0"/>
              </a:rPr>
              <a:t>November</a:t>
            </a:r>
            <a:r>
              <a:rPr lang="pl-PL" sz="1200" i="1" kern="0" dirty="0">
                <a:solidFill>
                  <a:srgbClr val="1D2228"/>
                </a:solidFill>
                <a:latin typeface="Times New Roman" panose="02020603050405020304" pitchFamily="18" charset="0"/>
                <a:ea typeface="Times New Roman" panose="02020603050405020304" pitchFamily="18" charset="0"/>
              </a:rPr>
              <a:t> 4th,</a:t>
            </a:r>
            <a:r>
              <a:rPr lang="en-US" sz="1200" i="1" kern="0" dirty="0">
                <a:solidFill>
                  <a:srgbClr val="1D2228"/>
                </a:solidFill>
                <a:latin typeface="Times New Roman" panose="02020603050405020304" pitchFamily="18" charset="0"/>
                <a:ea typeface="Times New Roman" panose="02020603050405020304" pitchFamily="18" charset="0"/>
              </a:rPr>
              <a:t> 2024 </a:t>
            </a:r>
            <a:endParaRPr lang="en-US" sz="1200" i="1" dirty="0"/>
          </a:p>
        </p:txBody>
      </p:sp>
      <p:pic>
        <p:nvPicPr>
          <p:cNvPr id="1028" name="Picture 4" descr="Poznan University of Technology International Relations Office | Poznan">
            <a:extLst>
              <a:ext uri="{FF2B5EF4-FFF2-40B4-BE49-F238E27FC236}">
                <a16:creationId xmlns:a16="http://schemas.microsoft.com/office/drawing/2014/main" id="{8FFE269A-2ACA-C0F9-85AE-B9FAE23D15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3669" y="5848941"/>
            <a:ext cx="945510" cy="94551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CF608BAD-AB2C-450D-89D7-B9358DA504B6}"/>
              </a:ext>
            </a:extLst>
          </p:cNvPr>
          <p:cNvPicPr>
            <a:picLocks noChangeAspect="1"/>
          </p:cNvPicPr>
          <p:nvPr/>
        </p:nvPicPr>
        <p:blipFill>
          <a:blip r:embed="rId5"/>
          <a:stretch>
            <a:fillRect/>
          </a:stretch>
        </p:blipFill>
        <p:spPr>
          <a:xfrm>
            <a:off x="2470309" y="5841183"/>
            <a:ext cx="1000879" cy="916771"/>
          </a:xfrm>
          <a:prstGeom prst="rect">
            <a:avLst/>
          </a:prstGeom>
        </p:spPr>
      </p:pic>
      <p:pic>
        <p:nvPicPr>
          <p:cNvPr id="19" name="Picture 18">
            <a:extLst>
              <a:ext uri="{FF2B5EF4-FFF2-40B4-BE49-F238E27FC236}">
                <a16:creationId xmlns:a16="http://schemas.microsoft.com/office/drawing/2014/main" id="{80E6C2CD-FC8E-5A0A-6412-4468A236B725}"/>
              </a:ext>
            </a:extLst>
          </p:cNvPr>
          <p:cNvPicPr>
            <a:picLocks noChangeAspect="1"/>
          </p:cNvPicPr>
          <p:nvPr/>
        </p:nvPicPr>
        <p:blipFill>
          <a:blip r:embed="rId6"/>
          <a:stretch>
            <a:fillRect/>
          </a:stretch>
        </p:blipFill>
        <p:spPr>
          <a:xfrm>
            <a:off x="6781660" y="5828597"/>
            <a:ext cx="945510" cy="941942"/>
          </a:xfrm>
          <a:prstGeom prst="rect">
            <a:avLst/>
          </a:prstGeom>
        </p:spPr>
      </p:pic>
      <p:pic>
        <p:nvPicPr>
          <p:cNvPr id="1038" name="Picture 14" descr="EDIBON | Móstoles">
            <a:extLst>
              <a:ext uri="{FF2B5EF4-FFF2-40B4-BE49-F238E27FC236}">
                <a16:creationId xmlns:a16="http://schemas.microsoft.com/office/drawing/2014/main" id="{775609A6-6984-02A2-1512-EE9D5CB862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25180" y="5765506"/>
            <a:ext cx="1000879" cy="1000879"/>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a:extLst>
              <a:ext uri="{FF2B5EF4-FFF2-40B4-BE49-F238E27FC236}">
                <a16:creationId xmlns:a16="http://schemas.microsoft.com/office/drawing/2014/main" id="{CFA66391-A05F-208C-4F2B-3722E7461D04}"/>
              </a:ext>
            </a:extLst>
          </p:cNvPr>
          <p:cNvSpPr txBox="1"/>
          <p:nvPr/>
        </p:nvSpPr>
        <p:spPr>
          <a:xfrm>
            <a:off x="32326" y="1390175"/>
            <a:ext cx="12127345" cy="892552"/>
          </a:xfrm>
          <a:prstGeom prst="rect">
            <a:avLst/>
          </a:prstGeom>
          <a:noFill/>
        </p:spPr>
        <p:txBody>
          <a:bodyPr wrap="square" rtlCol="0">
            <a:spAutoFit/>
          </a:bodyPr>
          <a:lstStyle/>
          <a:p>
            <a:pPr algn="ctr"/>
            <a:r>
              <a:rPr lang="pl-PL" sz="2800" b="1" i="1" dirty="0">
                <a:latin typeface="Times New Roman" panose="02020603050405020304" pitchFamily="18" charset="0"/>
                <a:cs typeface="Times New Roman" panose="02020603050405020304" pitchFamily="18" charset="0"/>
              </a:rPr>
              <a:t>MULTIPLIER EVENT 4</a:t>
            </a:r>
            <a:r>
              <a:rPr lang="pl-PL" sz="2400" i="1" dirty="0">
                <a:latin typeface="Times New Roman" panose="02020603050405020304" pitchFamily="18" charset="0"/>
                <a:cs typeface="Times New Roman" panose="02020603050405020304" pitchFamily="18" charset="0"/>
              </a:rPr>
              <a:t/>
            </a:r>
            <a:br>
              <a:rPr lang="pl-PL" sz="2400" i="1" dirty="0">
                <a:latin typeface="Times New Roman" panose="02020603050405020304" pitchFamily="18" charset="0"/>
                <a:cs typeface="Times New Roman" panose="02020603050405020304" pitchFamily="18" charset="0"/>
              </a:rPr>
            </a:br>
            <a:r>
              <a:rPr lang="pl-PL" sz="2400" i="1" dirty="0" err="1">
                <a:latin typeface="Times New Roman" panose="02020603050405020304" pitchFamily="18" charset="0"/>
                <a:cs typeface="Times New Roman" panose="02020603050405020304" pitchFamily="18" charset="0"/>
              </a:rPr>
              <a:t>Poznan</a:t>
            </a:r>
            <a:r>
              <a:rPr lang="pl-PL" sz="2400" i="1" dirty="0">
                <a:latin typeface="Times New Roman" panose="02020603050405020304" pitchFamily="18" charset="0"/>
                <a:cs typeface="Times New Roman" panose="02020603050405020304" pitchFamily="18" charset="0"/>
              </a:rPr>
              <a:t> University of Technology, </a:t>
            </a:r>
            <a:r>
              <a:rPr lang="pl-PL" sz="2400" i="1" dirty="0" err="1">
                <a:latin typeface="Times New Roman" panose="02020603050405020304" pitchFamily="18" charset="0"/>
                <a:cs typeface="Times New Roman" panose="02020603050405020304" pitchFamily="18" charset="0"/>
              </a:rPr>
              <a:t>November</a:t>
            </a:r>
            <a:r>
              <a:rPr lang="pl-PL" sz="2400" i="1" dirty="0">
                <a:latin typeface="Times New Roman" panose="02020603050405020304" pitchFamily="18" charset="0"/>
                <a:cs typeface="Times New Roman" panose="02020603050405020304" pitchFamily="18" charset="0"/>
              </a:rPr>
              <a:t> 4th, 2024</a:t>
            </a:r>
            <a:endParaRPr lang="pl-PL" sz="2400" i="1" dirty="0">
              <a:latin typeface="Times New Roman" panose="02020603050405020304" pitchFamily="18" charset="0"/>
              <a:cs typeface="Times New Roman" panose="02020603050405020304" pitchFamily="18" charset="0"/>
            </a:endParaRPr>
          </a:p>
        </p:txBody>
      </p:sp>
      <p:sp>
        <p:nvSpPr>
          <p:cNvPr id="16" name="pole tekstowe 15">
            <a:extLst>
              <a:ext uri="{FF2B5EF4-FFF2-40B4-BE49-F238E27FC236}">
                <a16:creationId xmlns:a16="http://schemas.microsoft.com/office/drawing/2014/main" id="{CFA66391-A05F-208C-4F2B-3722E7461D04}"/>
              </a:ext>
            </a:extLst>
          </p:cNvPr>
          <p:cNvSpPr txBox="1"/>
          <p:nvPr/>
        </p:nvSpPr>
        <p:spPr>
          <a:xfrm>
            <a:off x="0" y="2431708"/>
            <a:ext cx="12127345" cy="584775"/>
          </a:xfrm>
          <a:prstGeom prst="rect">
            <a:avLst/>
          </a:prstGeom>
          <a:noFill/>
        </p:spPr>
        <p:txBody>
          <a:bodyPr wrap="square" rtlCol="0">
            <a:spAutoFit/>
          </a:bodyPr>
          <a:lstStyle/>
          <a:p>
            <a:pPr algn="ctr"/>
            <a:r>
              <a:rPr lang="pl-PL" sz="3200" b="1" i="1" dirty="0">
                <a:latin typeface="Times New Roman" panose="02020603050405020304" pitchFamily="18" charset="0"/>
                <a:cs typeface="Times New Roman" panose="02020603050405020304" pitchFamily="18" charset="0"/>
              </a:rPr>
              <a:t>AGENDA</a:t>
            </a:r>
            <a:endParaRPr lang="pl-PL" sz="2400" i="1" dirty="0">
              <a:latin typeface="Times New Roman" panose="02020603050405020304" pitchFamily="18" charset="0"/>
              <a:cs typeface="Times New Roman" panose="02020603050405020304" pitchFamily="18" charset="0"/>
            </a:endParaRPr>
          </a:p>
        </p:txBody>
      </p:sp>
      <p:sp>
        <p:nvSpPr>
          <p:cNvPr id="4" name="pole tekstowe 3">
            <a:extLst>
              <a:ext uri="{FF2B5EF4-FFF2-40B4-BE49-F238E27FC236}">
                <a16:creationId xmlns:a16="http://schemas.microsoft.com/office/drawing/2014/main" id="{B3E93C3E-8523-F56B-B173-45D665B07B36}"/>
              </a:ext>
            </a:extLst>
          </p:cNvPr>
          <p:cNvSpPr txBox="1"/>
          <p:nvPr/>
        </p:nvSpPr>
        <p:spPr>
          <a:xfrm>
            <a:off x="1417320" y="2991406"/>
            <a:ext cx="10725428" cy="1569660"/>
          </a:xfrm>
          <a:prstGeom prst="rect">
            <a:avLst/>
          </a:prstGeom>
          <a:noFill/>
        </p:spPr>
        <p:txBody>
          <a:bodyPr wrap="square" rtlCol="0">
            <a:spAutoFit/>
          </a:bodyPr>
          <a:lstStyle/>
          <a:p>
            <a:r>
              <a:rPr lang="pl-PL" sz="2400" b="1" i="1" dirty="0">
                <a:latin typeface="Times New Roman" panose="02020603050405020304" pitchFamily="18" charset="0"/>
                <a:cs typeface="Times New Roman" panose="02020603050405020304" pitchFamily="18" charset="0"/>
              </a:rPr>
              <a:t>1. </a:t>
            </a:r>
            <a:r>
              <a:rPr lang="pl-PL" sz="2400" b="1" i="1" dirty="0" err="1" smtClean="0">
                <a:latin typeface="Times New Roman" panose="02020603050405020304" pitchFamily="18" charset="0"/>
                <a:cs typeface="Times New Roman" panose="02020603050405020304" pitchFamily="18" charset="0"/>
              </a:rPr>
              <a:t>Introduction</a:t>
            </a:r>
            <a:endParaRPr lang="pl-PL" sz="2400" b="1" i="1" dirty="0">
              <a:latin typeface="Times New Roman" panose="02020603050405020304" pitchFamily="18" charset="0"/>
              <a:cs typeface="Times New Roman" panose="02020603050405020304" pitchFamily="18" charset="0"/>
            </a:endParaRPr>
          </a:p>
          <a:p>
            <a:r>
              <a:rPr lang="pl-PL" sz="2400" b="1" i="1" dirty="0">
                <a:latin typeface="Times New Roman" panose="02020603050405020304" pitchFamily="18" charset="0"/>
                <a:cs typeface="Times New Roman" panose="02020603050405020304" pitchFamily="18" charset="0"/>
              </a:rPr>
              <a:t>2. </a:t>
            </a:r>
            <a:r>
              <a:rPr lang="pl-PL" sz="2400" b="1" i="1" dirty="0" err="1">
                <a:latin typeface="Times New Roman" panose="02020603050405020304" pitchFamily="18" charset="0"/>
                <a:cs typeface="Times New Roman" panose="02020603050405020304" pitchFamily="18" charset="0"/>
              </a:rPr>
              <a:t>Reverse</a:t>
            </a:r>
            <a:r>
              <a:rPr lang="pl-PL" sz="2400" b="1" i="1" dirty="0">
                <a:latin typeface="Times New Roman" panose="02020603050405020304" pitchFamily="18" charset="0"/>
                <a:cs typeface="Times New Roman" panose="02020603050405020304" pitchFamily="18" charset="0"/>
              </a:rPr>
              <a:t> Engineering </a:t>
            </a:r>
            <a:r>
              <a:rPr lang="pl-PL" sz="2400" b="1" i="1" dirty="0" err="1">
                <a:latin typeface="Times New Roman" panose="02020603050405020304" pitchFamily="18" charset="0"/>
                <a:cs typeface="Times New Roman" panose="02020603050405020304" pitchFamily="18" charset="0"/>
              </a:rPr>
              <a:t>techniques</a:t>
            </a:r>
            <a:endParaRPr lang="pl-PL" sz="2400" b="1" i="1" dirty="0">
              <a:latin typeface="Times New Roman" panose="02020603050405020304" pitchFamily="18" charset="0"/>
              <a:cs typeface="Times New Roman" panose="02020603050405020304" pitchFamily="18" charset="0"/>
            </a:endParaRPr>
          </a:p>
          <a:p>
            <a:r>
              <a:rPr lang="pl-PL" sz="2400" b="1" i="1" dirty="0" smtClean="0">
                <a:latin typeface="Times New Roman" panose="02020603050405020304" pitchFamily="18" charset="0"/>
                <a:cs typeface="Times New Roman" panose="02020603050405020304" pitchFamily="18" charset="0"/>
              </a:rPr>
              <a:t>3</a:t>
            </a:r>
            <a:r>
              <a:rPr lang="pl-PL" sz="2400" b="1" i="1" dirty="0">
                <a:latin typeface="Times New Roman" panose="02020603050405020304" pitchFamily="18" charset="0"/>
                <a:cs typeface="Times New Roman" panose="02020603050405020304" pitchFamily="18" charset="0"/>
              </a:rPr>
              <a:t>. </a:t>
            </a:r>
            <a:r>
              <a:rPr lang="en-US" sz="2400" b="1" i="1" dirty="0">
                <a:latin typeface="Times New Roman" panose="02020603050405020304" pitchFamily="18" charset="0"/>
                <a:cs typeface="Times New Roman" panose="02020603050405020304" pitchFamily="18" charset="0"/>
              </a:rPr>
              <a:t>Application of reverse engineering to the production of biomedical engineering products</a:t>
            </a:r>
            <a:endParaRPr lang="en-US"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6336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116824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9"/>
          <p:cNvSpPr>
            <a:spLocks noGrp="1"/>
          </p:cNvSpPr>
          <p:nvPr>
            <p:ph type="sldNum" sz="quarter" idx="12"/>
          </p:nvPr>
        </p:nvSpPr>
        <p:spPr>
          <a:xfrm>
            <a:off x="9204945" y="6265946"/>
            <a:ext cx="2743200" cy="365125"/>
          </a:xfrm>
        </p:spPr>
        <p:txBody>
          <a:bodyPr/>
          <a:lstStyle/>
          <a:p>
            <a:fld id="{3E0D0994-31D5-42DD-BB85-440EC4FDF1B0}" type="slidenum">
              <a:rPr lang="pl-PL" sz="1600" smtClean="0"/>
              <a:t>3</a:t>
            </a:fld>
            <a:endParaRPr lang="pl-PL" sz="1600" dirty="0"/>
          </a:p>
        </p:txBody>
      </p:sp>
      <p:cxnSp>
        <p:nvCxnSpPr>
          <p:cNvPr id="13" name="Straight Connector 12"/>
          <p:cNvCxnSpPr/>
          <p:nvPr/>
        </p:nvCxnSpPr>
        <p:spPr>
          <a:xfrm>
            <a:off x="0" y="5744567"/>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A blue text on a black background&#10;&#10;Description automatically generated">
            <a:extLst>
              <a:ext uri="{FF2B5EF4-FFF2-40B4-BE49-F238E27FC236}">
                <a16:creationId xmlns:a16="http://schemas.microsoft.com/office/drawing/2014/main" id="{E5DF30E9-5EC2-637E-1846-E9A1D275D08D}"/>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9725" y="226110"/>
            <a:ext cx="2878434" cy="825737"/>
          </a:xfrm>
          <a:prstGeom prst="rect">
            <a:avLst/>
          </a:prstGeom>
          <a:noFill/>
          <a:ln>
            <a:noFill/>
          </a:ln>
        </p:spPr>
      </p:pic>
      <p:pic>
        <p:nvPicPr>
          <p:cNvPr id="10" name="Picture 9">
            <a:extLst>
              <a:ext uri="{FF2B5EF4-FFF2-40B4-BE49-F238E27FC236}">
                <a16:creationId xmlns:a16="http://schemas.microsoft.com/office/drawing/2014/main" id="{99933C34-7E2B-9B5B-2416-D5E9D0005666}"/>
              </a:ext>
            </a:extLst>
          </p:cNvPr>
          <p:cNvPicPr>
            <a:picLocks noChangeAspect="1"/>
          </p:cNvPicPr>
          <p:nvPr/>
        </p:nvPicPr>
        <p:blipFill>
          <a:blip r:embed="rId3"/>
          <a:stretch>
            <a:fillRect/>
          </a:stretch>
        </p:blipFill>
        <p:spPr>
          <a:xfrm>
            <a:off x="10304481" y="256992"/>
            <a:ext cx="1643664" cy="867295"/>
          </a:xfrm>
          <a:prstGeom prst="rect">
            <a:avLst/>
          </a:prstGeom>
        </p:spPr>
      </p:pic>
      <p:sp>
        <p:nvSpPr>
          <p:cNvPr id="11" name="TextBox 10">
            <a:extLst>
              <a:ext uri="{FF2B5EF4-FFF2-40B4-BE49-F238E27FC236}">
                <a16:creationId xmlns:a16="http://schemas.microsoft.com/office/drawing/2014/main" id="{11ED9ED5-F381-1C0E-FEE2-DF726CB2BC3F}"/>
              </a:ext>
            </a:extLst>
          </p:cNvPr>
          <p:cNvSpPr txBox="1"/>
          <p:nvPr/>
        </p:nvSpPr>
        <p:spPr>
          <a:xfrm>
            <a:off x="2631359" y="-11543"/>
            <a:ext cx="7579909" cy="1138773"/>
          </a:xfrm>
          <a:prstGeom prst="rect">
            <a:avLst/>
          </a:prstGeom>
          <a:noFill/>
        </p:spPr>
        <p:txBody>
          <a:bodyPr wrap="square" rtlCol="0">
            <a:spAutoFit/>
          </a:bodyPr>
          <a:lstStyle/>
          <a:p>
            <a:pPr algn="ctr"/>
            <a:r>
              <a:rPr lang="en-US" sz="1400" b="1" kern="0" dirty="0">
                <a:solidFill>
                  <a:srgbClr val="1D2228"/>
                </a:solidFill>
                <a:effectLst/>
                <a:latin typeface="Times New Roman" panose="02020603050405020304" pitchFamily="18" charset="0"/>
                <a:ea typeface="Times New Roman" panose="02020603050405020304" pitchFamily="18" charset="0"/>
              </a:rPr>
              <a:t>Erasmus+ </a:t>
            </a:r>
            <a:r>
              <a:rPr lang="en-US" sz="1400" b="1" kern="0" dirty="0" err="1">
                <a:solidFill>
                  <a:srgbClr val="1D2228"/>
                </a:solidFill>
                <a:effectLst/>
                <a:latin typeface="Times New Roman" panose="02020603050405020304" pitchFamily="18" charset="0"/>
                <a:ea typeface="Times New Roman" panose="02020603050405020304" pitchFamily="18" charset="0"/>
              </a:rPr>
              <a:t>Programme</a:t>
            </a:r>
            <a:r>
              <a:rPr lang="en-US" sz="1400" b="1" kern="0" dirty="0">
                <a:solidFill>
                  <a:srgbClr val="1D2228"/>
                </a:solidFill>
                <a:effectLst/>
                <a:latin typeface="Times New Roman" panose="02020603050405020304" pitchFamily="18" charset="0"/>
                <a:ea typeface="Times New Roman" panose="02020603050405020304" pitchFamily="18" charset="0"/>
              </a:rPr>
              <a:t> Key Action 2 Cooperation Partnerships </a:t>
            </a:r>
          </a:p>
          <a:p>
            <a:pPr algn="ctr"/>
            <a:r>
              <a:rPr lang="en-US" sz="1400" b="1" kern="0" dirty="0">
                <a:solidFill>
                  <a:srgbClr val="1D2228"/>
                </a:solidFill>
                <a:effectLst/>
                <a:latin typeface="Times New Roman" panose="02020603050405020304" pitchFamily="18" charset="0"/>
                <a:ea typeface="Times New Roman" panose="02020603050405020304" pitchFamily="18" charset="0"/>
              </a:rPr>
              <a:t>for Higher Education (KA220-HED)</a:t>
            </a:r>
          </a:p>
          <a:p>
            <a:pPr algn="ctr"/>
            <a:r>
              <a:rPr lang="en-US" sz="1600" b="1" kern="0" dirty="0">
                <a:solidFill>
                  <a:srgbClr val="002060"/>
                </a:solidFill>
                <a:effectLst/>
                <a:latin typeface="Times New Roman" panose="02020603050405020304" pitchFamily="18" charset="0"/>
                <a:ea typeface="Times New Roman" panose="02020603050405020304" pitchFamily="18" charset="0"/>
              </a:rPr>
              <a:t>Agreement number 2023-1-RO01-KA220-HED-000155412 </a:t>
            </a:r>
          </a:p>
          <a:p>
            <a:pPr algn="ctr"/>
            <a:r>
              <a:rPr lang="en-US" sz="1200" i="1" kern="0" dirty="0">
                <a:solidFill>
                  <a:srgbClr val="1D2228"/>
                </a:solidFill>
                <a:effectLst/>
                <a:latin typeface="Times New Roman" panose="02020603050405020304" pitchFamily="18" charset="0"/>
                <a:ea typeface="Times New Roman" panose="02020603050405020304" pitchFamily="18" charset="0"/>
              </a:rPr>
              <a:t>European Network for Additive Manufacturing in Industrial Design for Ukrainian </a:t>
            </a:r>
            <a:r>
              <a:rPr lang="en-US" sz="1200" i="1" kern="0" dirty="0" smtClean="0">
                <a:solidFill>
                  <a:srgbClr val="1D2228"/>
                </a:solidFill>
                <a:effectLst/>
                <a:latin typeface="Times New Roman" panose="02020603050405020304" pitchFamily="18" charset="0"/>
                <a:ea typeface="Times New Roman" panose="02020603050405020304" pitchFamily="18" charset="0"/>
              </a:rPr>
              <a:t>Context,</a:t>
            </a:r>
            <a:r>
              <a:rPr lang="pl-PL" sz="1200" i="1" kern="0" dirty="0" smtClean="0">
                <a:solidFill>
                  <a:srgbClr val="1D2228"/>
                </a:solidFill>
                <a:effectLst/>
                <a:latin typeface="Times New Roman" panose="02020603050405020304" pitchFamily="18" charset="0"/>
                <a:ea typeface="Times New Roman" panose="02020603050405020304" pitchFamily="18" charset="0"/>
              </a:rPr>
              <a:t/>
            </a:r>
            <a:br>
              <a:rPr lang="pl-PL" sz="1200" i="1" kern="0" dirty="0" smtClean="0">
                <a:solidFill>
                  <a:srgbClr val="1D2228"/>
                </a:solidFill>
                <a:effectLst/>
                <a:latin typeface="Times New Roman" panose="02020603050405020304" pitchFamily="18" charset="0"/>
                <a:ea typeface="Times New Roman" panose="02020603050405020304" pitchFamily="18" charset="0"/>
              </a:rPr>
            </a:br>
            <a:r>
              <a:rPr lang="pl-PL" sz="1200" i="1" kern="0" dirty="0" err="1" smtClean="0">
                <a:solidFill>
                  <a:srgbClr val="1D2228"/>
                </a:solidFill>
                <a:latin typeface="Times New Roman" panose="02020603050405020304" pitchFamily="18" charset="0"/>
                <a:ea typeface="Times New Roman" panose="02020603050405020304" pitchFamily="18" charset="0"/>
              </a:rPr>
              <a:t>Poznan</a:t>
            </a:r>
            <a:r>
              <a:rPr lang="pl-PL" sz="1200" i="1" kern="0" dirty="0">
                <a:solidFill>
                  <a:srgbClr val="1D2228"/>
                </a:solidFill>
                <a:latin typeface="Times New Roman" panose="02020603050405020304" pitchFamily="18" charset="0"/>
                <a:ea typeface="Times New Roman" panose="02020603050405020304" pitchFamily="18" charset="0"/>
              </a:rPr>
              <a:t>, POLAND, </a:t>
            </a:r>
            <a:r>
              <a:rPr lang="pl-PL" sz="1200" i="1" kern="0" dirty="0" err="1">
                <a:solidFill>
                  <a:srgbClr val="1D2228"/>
                </a:solidFill>
                <a:latin typeface="Times New Roman" panose="02020603050405020304" pitchFamily="18" charset="0"/>
                <a:ea typeface="Times New Roman" panose="02020603050405020304" pitchFamily="18" charset="0"/>
              </a:rPr>
              <a:t>November</a:t>
            </a:r>
            <a:r>
              <a:rPr lang="pl-PL" sz="1200" i="1" kern="0" dirty="0">
                <a:solidFill>
                  <a:srgbClr val="1D2228"/>
                </a:solidFill>
                <a:latin typeface="Times New Roman" panose="02020603050405020304" pitchFamily="18" charset="0"/>
                <a:ea typeface="Times New Roman" panose="02020603050405020304" pitchFamily="18" charset="0"/>
              </a:rPr>
              <a:t> 4th,</a:t>
            </a:r>
            <a:r>
              <a:rPr lang="en-US" sz="1200" i="1" kern="0" dirty="0">
                <a:solidFill>
                  <a:srgbClr val="1D2228"/>
                </a:solidFill>
                <a:latin typeface="Times New Roman" panose="02020603050405020304" pitchFamily="18" charset="0"/>
                <a:ea typeface="Times New Roman" panose="02020603050405020304" pitchFamily="18" charset="0"/>
              </a:rPr>
              <a:t> 2024 </a:t>
            </a:r>
            <a:endParaRPr lang="en-US" sz="1200" i="1" dirty="0"/>
          </a:p>
        </p:txBody>
      </p:sp>
      <p:pic>
        <p:nvPicPr>
          <p:cNvPr id="1028" name="Picture 4" descr="Poznan University of Technology International Relations Office | Poznan">
            <a:extLst>
              <a:ext uri="{FF2B5EF4-FFF2-40B4-BE49-F238E27FC236}">
                <a16:creationId xmlns:a16="http://schemas.microsoft.com/office/drawing/2014/main" id="{8FFE269A-2ACA-C0F9-85AE-B9FAE23D15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3669" y="5848941"/>
            <a:ext cx="945510" cy="94551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CF608BAD-AB2C-450D-89D7-B9358DA504B6}"/>
              </a:ext>
            </a:extLst>
          </p:cNvPr>
          <p:cNvPicPr>
            <a:picLocks noChangeAspect="1"/>
          </p:cNvPicPr>
          <p:nvPr/>
        </p:nvPicPr>
        <p:blipFill>
          <a:blip r:embed="rId5"/>
          <a:stretch>
            <a:fillRect/>
          </a:stretch>
        </p:blipFill>
        <p:spPr>
          <a:xfrm>
            <a:off x="2470309" y="5841183"/>
            <a:ext cx="1000879" cy="916771"/>
          </a:xfrm>
          <a:prstGeom prst="rect">
            <a:avLst/>
          </a:prstGeom>
        </p:spPr>
      </p:pic>
      <p:pic>
        <p:nvPicPr>
          <p:cNvPr id="19" name="Picture 18">
            <a:extLst>
              <a:ext uri="{FF2B5EF4-FFF2-40B4-BE49-F238E27FC236}">
                <a16:creationId xmlns:a16="http://schemas.microsoft.com/office/drawing/2014/main" id="{80E6C2CD-FC8E-5A0A-6412-4468A236B725}"/>
              </a:ext>
            </a:extLst>
          </p:cNvPr>
          <p:cNvPicPr>
            <a:picLocks noChangeAspect="1"/>
          </p:cNvPicPr>
          <p:nvPr/>
        </p:nvPicPr>
        <p:blipFill>
          <a:blip r:embed="rId6"/>
          <a:stretch>
            <a:fillRect/>
          </a:stretch>
        </p:blipFill>
        <p:spPr>
          <a:xfrm>
            <a:off x="6781660" y="5828597"/>
            <a:ext cx="945510" cy="941942"/>
          </a:xfrm>
          <a:prstGeom prst="rect">
            <a:avLst/>
          </a:prstGeom>
        </p:spPr>
      </p:pic>
      <p:pic>
        <p:nvPicPr>
          <p:cNvPr id="1038" name="Picture 14" descr="EDIBON | Móstoles">
            <a:extLst>
              <a:ext uri="{FF2B5EF4-FFF2-40B4-BE49-F238E27FC236}">
                <a16:creationId xmlns:a16="http://schemas.microsoft.com/office/drawing/2014/main" id="{775609A6-6984-02A2-1512-EE9D5CB862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25180" y="5765506"/>
            <a:ext cx="1000879" cy="1000879"/>
          </a:xfrm>
          <a:prstGeom prst="rect">
            <a:avLst/>
          </a:prstGeom>
          <a:noFill/>
          <a:extLst>
            <a:ext uri="{909E8E84-426E-40DD-AFC4-6F175D3DCCD1}">
              <a14:hiddenFill xmlns:a14="http://schemas.microsoft.com/office/drawing/2010/main">
                <a:solidFill>
                  <a:srgbClr val="FFFFFF"/>
                </a:solidFill>
              </a14:hiddenFill>
            </a:ext>
          </a:extLst>
        </p:spPr>
      </p:pic>
      <p:sp>
        <p:nvSpPr>
          <p:cNvPr id="16" name="Prostokąt 10"/>
          <p:cNvSpPr/>
          <p:nvPr/>
        </p:nvSpPr>
        <p:spPr>
          <a:xfrm>
            <a:off x="563361" y="1209269"/>
            <a:ext cx="11150219" cy="4862870"/>
          </a:xfrm>
          <a:prstGeom prst="rect">
            <a:avLst/>
          </a:prstGeom>
        </p:spPr>
        <p:txBody>
          <a:bodyPr wrap="square">
            <a:spAutoFit/>
          </a:bodyPr>
          <a:lstStyle/>
          <a:p>
            <a:pPr algn="just"/>
            <a:r>
              <a:rPr lang="pl-PL" b="1" i="1" dirty="0"/>
              <a:t>1. </a:t>
            </a:r>
            <a:r>
              <a:rPr lang="pl-PL" b="1" i="1" dirty="0" err="1"/>
              <a:t>Introduction</a:t>
            </a:r>
            <a:endParaRPr lang="pl-PL" b="1" i="1" dirty="0"/>
          </a:p>
          <a:p>
            <a:pPr algn="just"/>
            <a:endParaRPr lang="pl-PL" sz="2000" b="1" dirty="0"/>
          </a:p>
          <a:p>
            <a:pPr algn="just"/>
            <a:r>
              <a:rPr lang="en-US" dirty="0"/>
              <a:t>Reverse engineering in the context of product manufacturing involves analyzing an existing product to understand its design, functionality, and components. This process can provide valuable insights for various applications in product development and manufacturing. </a:t>
            </a:r>
            <a:r>
              <a:rPr lang="pl-PL" dirty="0"/>
              <a:t>In the </a:t>
            </a:r>
            <a:r>
              <a:rPr lang="pl-PL" dirty="0" err="1"/>
              <a:t>toolkit</a:t>
            </a:r>
            <a:r>
              <a:rPr lang="en-US" dirty="0"/>
              <a:t> a detailed description of how reverse engineering applies to product manufacturing</a:t>
            </a:r>
            <a:r>
              <a:rPr lang="pl-PL" dirty="0"/>
              <a:t> was </a:t>
            </a:r>
            <a:r>
              <a:rPr lang="pl-PL" dirty="0" err="1"/>
              <a:t>presented</a:t>
            </a:r>
            <a:r>
              <a:rPr lang="en-US" dirty="0"/>
              <a:t>,</a:t>
            </a:r>
          </a:p>
          <a:p>
            <a:pPr algn="just"/>
            <a:r>
              <a:rPr lang="en-US" dirty="0"/>
              <a:t>a) Product Analysis and Improvement</a:t>
            </a:r>
          </a:p>
          <a:p>
            <a:pPr algn="just"/>
            <a:r>
              <a:rPr lang="en-US" dirty="0"/>
              <a:t>b) Cost Reduction</a:t>
            </a:r>
          </a:p>
          <a:p>
            <a:pPr algn="just"/>
            <a:r>
              <a:rPr lang="en-US" dirty="0"/>
              <a:t>c) Intellectual Property and Innovation</a:t>
            </a:r>
          </a:p>
          <a:p>
            <a:pPr algn="just"/>
            <a:r>
              <a:rPr lang="en-US" dirty="0"/>
              <a:t>d) Legacy Products and Support</a:t>
            </a:r>
          </a:p>
          <a:p>
            <a:pPr algn="just"/>
            <a:r>
              <a:rPr lang="en-US" dirty="0"/>
              <a:t>e) Quality Control and Testing</a:t>
            </a:r>
          </a:p>
          <a:p>
            <a:pPr algn="just"/>
            <a:r>
              <a:rPr lang="en-US" dirty="0"/>
              <a:t>f) Sustainability and Recycling</a:t>
            </a:r>
          </a:p>
          <a:p>
            <a:pPr algn="just"/>
            <a:r>
              <a:rPr lang="en-US" dirty="0"/>
              <a:t>g) Rapid Prototyping</a:t>
            </a:r>
          </a:p>
          <a:p>
            <a:pPr algn="just"/>
            <a:endParaRPr lang="pl-PL" sz="2000" dirty="0"/>
          </a:p>
          <a:p>
            <a:pPr algn="just"/>
            <a:endParaRPr lang="pl-PL" sz="2000" dirty="0"/>
          </a:p>
          <a:p>
            <a:pPr algn="just"/>
            <a:endParaRPr lang="en-US" sz="3200" b="1" dirty="0">
              <a:cs typeface="Arial" panose="020B0604020202020204" pitchFamily="34" charset="0"/>
            </a:endParaRPr>
          </a:p>
        </p:txBody>
      </p:sp>
    </p:spTree>
    <p:extLst>
      <p:ext uri="{BB962C8B-B14F-4D97-AF65-F5344CB8AC3E}">
        <p14:creationId xmlns:p14="http://schemas.microsoft.com/office/powerpoint/2010/main" val="3851817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116824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9"/>
          <p:cNvSpPr>
            <a:spLocks noGrp="1"/>
          </p:cNvSpPr>
          <p:nvPr>
            <p:ph type="sldNum" sz="quarter" idx="12"/>
          </p:nvPr>
        </p:nvSpPr>
        <p:spPr>
          <a:xfrm>
            <a:off x="9204945" y="6265946"/>
            <a:ext cx="2743200" cy="365125"/>
          </a:xfrm>
        </p:spPr>
        <p:txBody>
          <a:bodyPr/>
          <a:lstStyle/>
          <a:p>
            <a:fld id="{3E0D0994-31D5-42DD-BB85-440EC4FDF1B0}" type="slidenum">
              <a:rPr lang="pl-PL" sz="1600" smtClean="0"/>
              <a:t>4</a:t>
            </a:fld>
            <a:endParaRPr lang="pl-PL" sz="1600" dirty="0"/>
          </a:p>
        </p:txBody>
      </p:sp>
      <p:cxnSp>
        <p:nvCxnSpPr>
          <p:cNvPr id="13" name="Straight Connector 12"/>
          <p:cNvCxnSpPr/>
          <p:nvPr/>
        </p:nvCxnSpPr>
        <p:spPr>
          <a:xfrm>
            <a:off x="0" y="5744567"/>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A blue text on a black background&#10;&#10;Description automatically generated">
            <a:extLst>
              <a:ext uri="{FF2B5EF4-FFF2-40B4-BE49-F238E27FC236}">
                <a16:creationId xmlns:a16="http://schemas.microsoft.com/office/drawing/2014/main" id="{E5DF30E9-5EC2-637E-1846-E9A1D275D08D}"/>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9725" y="226110"/>
            <a:ext cx="2878434" cy="825737"/>
          </a:xfrm>
          <a:prstGeom prst="rect">
            <a:avLst/>
          </a:prstGeom>
          <a:noFill/>
          <a:ln>
            <a:noFill/>
          </a:ln>
        </p:spPr>
      </p:pic>
      <p:pic>
        <p:nvPicPr>
          <p:cNvPr id="10" name="Picture 9">
            <a:extLst>
              <a:ext uri="{FF2B5EF4-FFF2-40B4-BE49-F238E27FC236}">
                <a16:creationId xmlns:a16="http://schemas.microsoft.com/office/drawing/2014/main" id="{99933C34-7E2B-9B5B-2416-D5E9D0005666}"/>
              </a:ext>
            </a:extLst>
          </p:cNvPr>
          <p:cNvPicPr>
            <a:picLocks noChangeAspect="1"/>
          </p:cNvPicPr>
          <p:nvPr/>
        </p:nvPicPr>
        <p:blipFill>
          <a:blip r:embed="rId3"/>
          <a:stretch>
            <a:fillRect/>
          </a:stretch>
        </p:blipFill>
        <p:spPr>
          <a:xfrm>
            <a:off x="10304481" y="256992"/>
            <a:ext cx="1643664" cy="867295"/>
          </a:xfrm>
          <a:prstGeom prst="rect">
            <a:avLst/>
          </a:prstGeom>
        </p:spPr>
      </p:pic>
      <p:sp>
        <p:nvSpPr>
          <p:cNvPr id="11" name="TextBox 10">
            <a:extLst>
              <a:ext uri="{FF2B5EF4-FFF2-40B4-BE49-F238E27FC236}">
                <a16:creationId xmlns:a16="http://schemas.microsoft.com/office/drawing/2014/main" id="{11ED9ED5-F381-1C0E-FEE2-DF726CB2BC3F}"/>
              </a:ext>
            </a:extLst>
          </p:cNvPr>
          <p:cNvSpPr txBox="1"/>
          <p:nvPr/>
        </p:nvSpPr>
        <p:spPr>
          <a:xfrm>
            <a:off x="2631359" y="-11543"/>
            <a:ext cx="7579909" cy="1323439"/>
          </a:xfrm>
          <a:prstGeom prst="rect">
            <a:avLst/>
          </a:prstGeom>
          <a:noFill/>
        </p:spPr>
        <p:txBody>
          <a:bodyPr wrap="square" rtlCol="0">
            <a:spAutoFit/>
          </a:bodyPr>
          <a:lstStyle/>
          <a:p>
            <a:pPr algn="ctr"/>
            <a:r>
              <a:rPr lang="en-US" sz="1400" b="1" kern="0" dirty="0">
                <a:solidFill>
                  <a:srgbClr val="1D2228"/>
                </a:solidFill>
                <a:effectLst/>
                <a:latin typeface="Times New Roman" panose="02020603050405020304" pitchFamily="18" charset="0"/>
                <a:ea typeface="Times New Roman" panose="02020603050405020304" pitchFamily="18" charset="0"/>
              </a:rPr>
              <a:t>Erasmus+ </a:t>
            </a:r>
            <a:r>
              <a:rPr lang="en-US" sz="1400" b="1" kern="0" dirty="0" err="1">
                <a:solidFill>
                  <a:srgbClr val="1D2228"/>
                </a:solidFill>
                <a:effectLst/>
                <a:latin typeface="Times New Roman" panose="02020603050405020304" pitchFamily="18" charset="0"/>
                <a:ea typeface="Times New Roman" panose="02020603050405020304" pitchFamily="18" charset="0"/>
              </a:rPr>
              <a:t>Programme</a:t>
            </a:r>
            <a:r>
              <a:rPr lang="en-US" sz="1400" b="1" kern="0" dirty="0">
                <a:solidFill>
                  <a:srgbClr val="1D2228"/>
                </a:solidFill>
                <a:effectLst/>
                <a:latin typeface="Times New Roman" panose="02020603050405020304" pitchFamily="18" charset="0"/>
                <a:ea typeface="Times New Roman" panose="02020603050405020304" pitchFamily="18" charset="0"/>
              </a:rPr>
              <a:t> Key Action 2 Cooperation Partnerships </a:t>
            </a:r>
          </a:p>
          <a:p>
            <a:pPr algn="ctr"/>
            <a:r>
              <a:rPr lang="en-US" sz="1400" b="1" kern="0" dirty="0">
                <a:solidFill>
                  <a:srgbClr val="1D2228"/>
                </a:solidFill>
                <a:effectLst/>
                <a:latin typeface="Times New Roman" panose="02020603050405020304" pitchFamily="18" charset="0"/>
                <a:ea typeface="Times New Roman" panose="02020603050405020304" pitchFamily="18" charset="0"/>
              </a:rPr>
              <a:t>for Higher Education (KA220-HED)</a:t>
            </a:r>
          </a:p>
          <a:p>
            <a:pPr algn="ctr"/>
            <a:r>
              <a:rPr lang="en-US" sz="1600" b="1" kern="0" dirty="0">
                <a:solidFill>
                  <a:srgbClr val="002060"/>
                </a:solidFill>
                <a:effectLst/>
                <a:latin typeface="Times New Roman" panose="02020603050405020304" pitchFamily="18" charset="0"/>
                <a:ea typeface="Times New Roman" panose="02020603050405020304" pitchFamily="18" charset="0"/>
              </a:rPr>
              <a:t>Agreement number 2023-1-RO01-KA220-HED-000155412 </a:t>
            </a:r>
          </a:p>
          <a:p>
            <a:pPr algn="ctr"/>
            <a:r>
              <a:rPr lang="en-US" sz="1200" i="1" kern="0" dirty="0">
                <a:solidFill>
                  <a:srgbClr val="1D2228"/>
                </a:solidFill>
                <a:effectLst/>
                <a:latin typeface="Times New Roman" panose="02020603050405020304" pitchFamily="18" charset="0"/>
                <a:ea typeface="Times New Roman" panose="02020603050405020304" pitchFamily="18" charset="0"/>
              </a:rPr>
              <a:t>European Network for Additive Manufacturing in Industrial Design for Ukrainian </a:t>
            </a:r>
            <a:r>
              <a:rPr lang="en-US" sz="1200" i="1" kern="0" dirty="0" smtClean="0">
                <a:solidFill>
                  <a:srgbClr val="1D2228"/>
                </a:solidFill>
                <a:effectLst/>
                <a:latin typeface="Times New Roman" panose="02020603050405020304" pitchFamily="18" charset="0"/>
                <a:ea typeface="Times New Roman" panose="02020603050405020304" pitchFamily="18" charset="0"/>
              </a:rPr>
              <a:t>Context, </a:t>
            </a:r>
            <a:r>
              <a:rPr lang="pl-PL" sz="1200" i="1" kern="0" dirty="0" smtClean="0">
                <a:solidFill>
                  <a:srgbClr val="1D2228"/>
                </a:solidFill>
                <a:effectLst/>
                <a:latin typeface="Times New Roman" panose="02020603050405020304" pitchFamily="18" charset="0"/>
                <a:ea typeface="Times New Roman" panose="02020603050405020304" pitchFamily="18" charset="0"/>
              </a:rPr>
              <a:t/>
            </a:r>
            <a:br>
              <a:rPr lang="pl-PL" sz="1200" i="1" kern="0" dirty="0" smtClean="0">
                <a:solidFill>
                  <a:srgbClr val="1D2228"/>
                </a:solidFill>
                <a:effectLst/>
                <a:latin typeface="Times New Roman" panose="02020603050405020304" pitchFamily="18" charset="0"/>
                <a:ea typeface="Times New Roman" panose="02020603050405020304" pitchFamily="18" charset="0"/>
              </a:rPr>
            </a:br>
            <a:r>
              <a:rPr lang="pl-PL" sz="1200" i="1" kern="0" dirty="0" err="1" smtClean="0">
                <a:solidFill>
                  <a:srgbClr val="1D2228"/>
                </a:solidFill>
                <a:latin typeface="Times New Roman" panose="02020603050405020304" pitchFamily="18" charset="0"/>
                <a:ea typeface="Times New Roman" panose="02020603050405020304" pitchFamily="18" charset="0"/>
              </a:rPr>
              <a:t>Poznan</a:t>
            </a:r>
            <a:r>
              <a:rPr lang="pl-PL" sz="1200" i="1" kern="0" dirty="0">
                <a:solidFill>
                  <a:srgbClr val="1D2228"/>
                </a:solidFill>
                <a:latin typeface="Times New Roman" panose="02020603050405020304" pitchFamily="18" charset="0"/>
                <a:ea typeface="Times New Roman" panose="02020603050405020304" pitchFamily="18" charset="0"/>
              </a:rPr>
              <a:t>, POLAND, </a:t>
            </a:r>
            <a:r>
              <a:rPr lang="pl-PL" sz="1200" i="1" kern="0" dirty="0" err="1">
                <a:solidFill>
                  <a:srgbClr val="1D2228"/>
                </a:solidFill>
                <a:latin typeface="Times New Roman" panose="02020603050405020304" pitchFamily="18" charset="0"/>
                <a:ea typeface="Times New Roman" panose="02020603050405020304" pitchFamily="18" charset="0"/>
              </a:rPr>
              <a:t>November</a:t>
            </a:r>
            <a:r>
              <a:rPr lang="pl-PL" sz="1200" i="1" kern="0" dirty="0">
                <a:solidFill>
                  <a:srgbClr val="1D2228"/>
                </a:solidFill>
                <a:latin typeface="Times New Roman" panose="02020603050405020304" pitchFamily="18" charset="0"/>
                <a:ea typeface="Times New Roman" panose="02020603050405020304" pitchFamily="18" charset="0"/>
              </a:rPr>
              <a:t> 4th,</a:t>
            </a:r>
            <a:r>
              <a:rPr lang="en-US" sz="1200" i="1" kern="0" dirty="0">
                <a:solidFill>
                  <a:srgbClr val="1D2228"/>
                </a:solidFill>
                <a:latin typeface="Times New Roman" panose="02020603050405020304" pitchFamily="18" charset="0"/>
                <a:ea typeface="Times New Roman" panose="02020603050405020304" pitchFamily="18" charset="0"/>
              </a:rPr>
              <a:t> 2024 </a:t>
            </a:r>
            <a:endParaRPr lang="en-US" sz="1200" i="1" dirty="0"/>
          </a:p>
          <a:p>
            <a:pPr algn="ctr"/>
            <a:endParaRPr lang="en-US" sz="1200" i="1" dirty="0"/>
          </a:p>
        </p:txBody>
      </p:sp>
      <p:pic>
        <p:nvPicPr>
          <p:cNvPr id="1028" name="Picture 4" descr="Poznan University of Technology International Relations Office | Poznan">
            <a:extLst>
              <a:ext uri="{FF2B5EF4-FFF2-40B4-BE49-F238E27FC236}">
                <a16:creationId xmlns:a16="http://schemas.microsoft.com/office/drawing/2014/main" id="{8FFE269A-2ACA-C0F9-85AE-B9FAE23D15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3669" y="5848941"/>
            <a:ext cx="945510" cy="94551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CF608BAD-AB2C-450D-89D7-B9358DA504B6}"/>
              </a:ext>
            </a:extLst>
          </p:cNvPr>
          <p:cNvPicPr>
            <a:picLocks noChangeAspect="1"/>
          </p:cNvPicPr>
          <p:nvPr/>
        </p:nvPicPr>
        <p:blipFill>
          <a:blip r:embed="rId5"/>
          <a:stretch>
            <a:fillRect/>
          </a:stretch>
        </p:blipFill>
        <p:spPr>
          <a:xfrm>
            <a:off x="2470309" y="5841183"/>
            <a:ext cx="1000879" cy="916771"/>
          </a:xfrm>
          <a:prstGeom prst="rect">
            <a:avLst/>
          </a:prstGeom>
        </p:spPr>
      </p:pic>
      <p:pic>
        <p:nvPicPr>
          <p:cNvPr id="19" name="Picture 18">
            <a:extLst>
              <a:ext uri="{FF2B5EF4-FFF2-40B4-BE49-F238E27FC236}">
                <a16:creationId xmlns:a16="http://schemas.microsoft.com/office/drawing/2014/main" id="{80E6C2CD-FC8E-5A0A-6412-4468A236B725}"/>
              </a:ext>
            </a:extLst>
          </p:cNvPr>
          <p:cNvPicPr>
            <a:picLocks noChangeAspect="1"/>
          </p:cNvPicPr>
          <p:nvPr/>
        </p:nvPicPr>
        <p:blipFill>
          <a:blip r:embed="rId6"/>
          <a:stretch>
            <a:fillRect/>
          </a:stretch>
        </p:blipFill>
        <p:spPr>
          <a:xfrm>
            <a:off x="6781660" y="5828597"/>
            <a:ext cx="945510" cy="941942"/>
          </a:xfrm>
          <a:prstGeom prst="rect">
            <a:avLst/>
          </a:prstGeom>
        </p:spPr>
      </p:pic>
      <p:pic>
        <p:nvPicPr>
          <p:cNvPr id="1038" name="Picture 14" descr="EDIBON | Móstoles">
            <a:extLst>
              <a:ext uri="{FF2B5EF4-FFF2-40B4-BE49-F238E27FC236}">
                <a16:creationId xmlns:a16="http://schemas.microsoft.com/office/drawing/2014/main" id="{775609A6-6984-02A2-1512-EE9D5CB862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25180" y="5765506"/>
            <a:ext cx="1000879" cy="1000879"/>
          </a:xfrm>
          <a:prstGeom prst="rect">
            <a:avLst/>
          </a:prstGeom>
          <a:noFill/>
          <a:extLst>
            <a:ext uri="{909E8E84-426E-40DD-AFC4-6F175D3DCCD1}">
              <a14:hiddenFill xmlns:a14="http://schemas.microsoft.com/office/drawing/2010/main">
                <a:solidFill>
                  <a:srgbClr val="FFFFFF"/>
                </a:solidFill>
              </a14:hiddenFill>
            </a:ext>
          </a:extLst>
        </p:spPr>
      </p:pic>
      <p:sp>
        <p:nvSpPr>
          <p:cNvPr id="16" name="Prostokąt 10"/>
          <p:cNvSpPr/>
          <p:nvPr/>
        </p:nvSpPr>
        <p:spPr>
          <a:xfrm>
            <a:off x="563361" y="1220838"/>
            <a:ext cx="11065278" cy="3970318"/>
          </a:xfrm>
          <a:prstGeom prst="rect">
            <a:avLst/>
          </a:prstGeom>
        </p:spPr>
        <p:txBody>
          <a:bodyPr wrap="square">
            <a:spAutoFit/>
          </a:bodyPr>
          <a:lstStyle/>
          <a:p>
            <a:pPr algn="just"/>
            <a:r>
              <a:rPr lang="en-GB" dirty="0"/>
              <a:t>Reverse engineering in product manufacturing involves </a:t>
            </a:r>
            <a:r>
              <a:rPr lang="en-GB" dirty="0" err="1"/>
              <a:t>analyzing</a:t>
            </a:r>
            <a:r>
              <a:rPr lang="en-GB" dirty="0"/>
              <a:t> a product to understand its design, architecture, and functionality. It allows manufacturers to recreate and improve existing products, ensure compatibility, or develop new products based on existing ones. Here are several common techniques used in reverse engineering</a:t>
            </a:r>
            <a:r>
              <a:rPr lang="pl-PL" dirty="0"/>
              <a:t>, </a:t>
            </a:r>
            <a:r>
              <a:rPr lang="pl-PL" dirty="0" err="1"/>
              <a:t>which</a:t>
            </a:r>
            <a:r>
              <a:rPr lang="pl-PL" dirty="0"/>
              <a:t> was </a:t>
            </a:r>
            <a:r>
              <a:rPr lang="pl-PL" dirty="0" err="1"/>
              <a:t>also</a:t>
            </a:r>
            <a:r>
              <a:rPr lang="pl-PL" dirty="0"/>
              <a:t> </a:t>
            </a:r>
            <a:r>
              <a:rPr lang="pl-PL" dirty="0" err="1"/>
              <a:t>detailed</a:t>
            </a:r>
            <a:r>
              <a:rPr lang="pl-PL" dirty="0"/>
              <a:t> </a:t>
            </a:r>
            <a:r>
              <a:rPr lang="pl-PL" dirty="0" err="1"/>
              <a:t>descipted</a:t>
            </a:r>
            <a:r>
              <a:rPr lang="pl-PL" dirty="0"/>
              <a:t> in </a:t>
            </a:r>
            <a:r>
              <a:rPr lang="pl-PL" dirty="0" err="1"/>
              <a:t>toolkit</a:t>
            </a:r>
            <a:r>
              <a:rPr lang="pl-PL" dirty="0"/>
              <a:t>:</a:t>
            </a:r>
          </a:p>
          <a:p>
            <a:pPr algn="just"/>
            <a:endParaRPr lang="pl-PL" dirty="0"/>
          </a:p>
          <a:p>
            <a:pPr marL="285750" lvl="0" indent="-285750" algn="just">
              <a:buFont typeface="Arial" panose="020B0604020202020204" pitchFamily="34" charset="0"/>
              <a:buChar char="•"/>
            </a:pPr>
            <a:r>
              <a:rPr lang="en-GB" dirty="0"/>
              <a:t>Physical Disassembly,</a:t>
            </a:r>
            <a:endParaRPr lang="pl-PL" dirty="0"/>
          </a:p>
          <a:p>
            <a:pPr marL="285750" indent="-285750" algn="just">
              <a:buFont typeface="Arial" panose="020B0604020202020204" pitchFamily="34" charset="0"/>
              <a:buChar char="•"/>
            </a:pPr>
            <a:r>
              <a:rPr lang="en-GB" dirty="0"/>
              <a:t>3D Scanning,</a:t>
            </a:r>
            <a:endParaRPr lang="pl-PL" dirty="0"/>
          </a:p>
          <a:p>
            <a:pPr marL="285750" lvl="0" indent="-285750" algn="just">
              <a:buFont typeface="Arial" panose="020B0604020202020204" pitchFamily="34" charset="0"/>
              <a:buChar char="•"/>
            </a:pPr>
            <a:r>
              <a:rPr lang="en-GB" dirty="0"/>
              <a:t>Computer-Aided Design (CAD) Reconstruction,</a:t>
            </a:r>
            <a:endParaRPr lang="pl-PL" dirty="0"/>
          </a:p>
          <a:p>
            <a:pPr marL="285750" lvl="0" indent="-285750" algn="just">
              <a:buFont typeface="Arial" panose="020B0604020202020204" pitchFamily="34" charset="0"/>
              <a:buChar char="•"/>
            </a:pPr>
            <a:r>
              <a:rPr lang="en-GB" dirty="0"/>
              <a:t>Material Analysis,</a:t>
            </a:r>
            <a:endParaRPr lang="pl-PL" dirty="0"/>
          </a:p>
          <a:p>
            <a:pPr marL="285750" lvl="0" indent="-285750" algn="just">
              <a:buFont typeface="Arial" panose="020B0604020202020204" pitchFamily="34" charset="0"/>
              <a:buChar char="•"/>
            </a:pPr>
            <a:r>
              <a:rPr lang="en-GB" dirty="0"/>
              <a:t>Functional Analysis,</a:t>
            </a:r>
            <a:endParaRPr lang="pl-PL" dirty="0"/>
          </a:p>
          <a:p>
            <a:pPr marL="285750" lvl="0" indent="-285750" algn="just">
              <a:buFont typeface="Arial" panose="020B0604020202020204" pitchFamily="34" charset="0"/>
              <a:buChar char="•"/>
            </a:pPr>
            <a:r>
              <a:rPr lang="en-GB" dirty="0"/>
              <a:t>Electrical Analysis,</a:t>
            </a:r>
            <a:endParaRPr lang="pl-PL" dirty="0"/>
          </a:p>
          <a:p>
            <a:pPr marL="285750" lvl="0" indent="-285750" algn="just">
              <a:buFont typeface="Arial" panose="020B0604020202020204" pitchFamily="34" charset="0"/>
              <a:buChar char="•"/>
            </a:pPr>
            <a:r>
              <a:rPr lang="en-GB" dirty="0"/>
              <a:t>Software Analysis,</a:t>
            </a:r>
            <a:endParaRPr lang="pl-PL" dirty="0"/>
          </a:p>
          <a:p>
            <a:pPr marL="285750" lvl="0" indent="-285750" algn="just">
              <a:buFont typeface="Arial" panose="020B0604020202020204" pitchFamily="34" charset="0"/>
              <a:buChar char="•"/>
            </a:pPr>
            <a:r>
              <a:rPr lang="en-GB" dirty="0"/>
              <a:t>Prototyping,</a:t>
            </a:r>
            <a:endParaRPr lang="pl-PL" dirty="0"/>
          </a:p>
          <a:p>
            <a:pPr marL="285750" lvl="0" indent="-285750" algn="just">
              <a:buFont typeface="Arial" panose="020B0604020202020204" pitchFamily="34" charset="0"/>
              <a:buChar char="•"/>
            </a:pPr>
            <a:r>
              <a:rPr lang="en-GB" dirty="0"/>
              <a:t>Metrology</a:t>
            </a:r>
            <a:r>
              <a:rPr lang="pl-PL" dirty="0"/>
              <a:t>.</a:t>
            </a:r>
          </a:p>
        </p:txBody>
      </p:sp>
    </p:spTree>
    <p:extLst>
      <p:ext uri="{BB962C8B-B14F-4D97-AF65-F5344CB8AC3E}">
        <p14:creationId xmlns:p14="http://schemas.microsoft.com/office/powerpoint/2010/main" val="37489844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116824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9"/>
          <p:cNvSpPr>
            <a:spLocks noGrp="1"/>
          </p:cNvSpPr>
          <p:nvPr>
            <p:ph type="sldNum" sz="quarter" idx="12"/>
          </p:nvPr>
        </p:nvSpPr>
        <p:spPr>
          <a:xfrm>
            <a:off x="9204945" y="6265946"/>
            <a:ext cx="2743200" cy="365125"/>
          </a:xfrm>
        </p:spPr>
        <p:txBody>
          <a:bodyPr/>
          <a:lstStyle/>
          <a:p>
            <a:fld id="{3E0D0994-31D5-42DD-BB85-440EC4FDF1B0}" type="slidenum">
              <a:rPr lang="pl-PL" sz="1600" smtClean="0"/>
              <a:t>5</a:t>
            </a:fld>
            <a:endParaRPr lang="pl-PL" sz="1600" dirty="0"/>
          </a:p>
        </p:txBody>
      </p:sp>
      <p:cxnSp>
        <p:nvCxnSpPr>
          <p:cNvPr id="13" name="Straight Connector 12"/>
          <p:cNvCxnSpPr/>
          <p:nvPr/>
        </p:nvCxnSpPr>
        <p:spPr>
          <a:xfrm>
            <a:off x="0" y="5744567"/>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A blue text on a black background&#10;&#10;Description automatically generated">
            <a:extLst>
              <a:ext uri="{FF2B5EF4-FFF2-40B4-BE49-F238E27FC236}">
                <a16:creationId xmlns:a16="http://schemas.microsoft.com/office/drawing/2014/main" id="{E5DF30E9-5EC2-637E-1846-E9A1D275D08D}"/>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9725" y="226110"/>
            <a:ext cx="2878434" cy="825737"/>
          </a:xfrm>
          <a:prstGeom prst="rect">
            <a:avLst/>
          </a:prstGeom>
          <a:noFill/>
          <a:ln>
            <a:noFill/>
          </a:ln>
        </p:spPr>
      </p:pic>
      <p:pic>
        <p:nvPicPr>
          <p:cNvPr id="10" name="Picture 9">
            <a:extLst>
              <a:ext uri="{FF2B5EF4-FFF2-40B4-BE49-F238E27FC236}">
                <a16:creationId xmlns:a16="http://schemas.microsoft.com/office/drawing/2014/main" id="{99933C34-7E2B-9B5B-2416-D5E9D0005666}"/>
              </a:ext>
            </a:extLst>
          </p:cNvPr>
          <p:cNvPicPr>
            <a:picLocks noChangeAspect="1"/>
          </p:cNvPicPr>
          <p:nvPr/>
        </p:nvPicPr>
        <p:blipFill>
          <a:blip r:embed="rId3"/>
          <a:stretch>
            <a:fillRect/>
          </a:stretch>
        </p:blipFill>
        <p:spPr>
          <a:xfrm>
            <a:off x="10304481" y="256992"/>
            <a:ext cx="1643664" cy="867295"/>
          </a:xfrm>
          <a:prstGeom prst="rect">
            <a:avLst/>
          </a:prstGeom>
        </p:spPr>
      </p:pic>
      <p:sp>
        <p:nvSpPr>
          <p:cNvPr id="11" name="TextBox 10">
            <a:extLst>
              <a:ext uri="{FF2B5EF4-FFF2-40B4-BE49-F238E27FC236}">
                <a16:creationId xmlns:a16="http://schemas.microsoft.com/office/drawing/2014/main" id="{11ED9ED5-F381-1C0E-FEE2-DF726CB2BC3F}"/>
              </a:ext>
            </a:extLst>
          </p:cNvPr>
          <p:cNvSpPr txBox="1"/>
          <p:nvPr/>
        </p:nvSpPr>
        <p:spPr>
          <a:xfrm>
            <a:off x="2631359" y="-11543"/>
            <a:ext cx="7579909" cy="1138773"/>
          </a:xfrm>
          <a:prstGeom prst="rect">
            <a:avLst/>
          </a:prstGeom>
          <a:noFill/>
        </p:spPr>
        <p:txBody>
          <a:bodyPr wrap="square" rtlCol="0">
            <a:spAutoFit/>
          </a:bodyPr>
          <a:lstStyle/>
          <a:p>
            <a:pPr algn="ctr"/>
            <a:r>
              <a:rPr lang="en-US" sz="1400" b="1" kern="0" dirty="0">
                <a:solidFill>
                  <a:srgbClr val="1D2228"/>
                </a:solidFill>
                <a:effectLst/>
                <a:latin typeface="Times New Roman" panose="02020603050405020304" pitchFamily="18" charset="0"/>
                <a:ea typeface="Times New Roman" panose="02020603050405020304" pitchFamily="18" charset="0"/>
              </a:rPr>
              <a:t>Erasmus+ </a:t>
            </a:r>
            <a:r>
              <a:rPr lang="en-US" sz="1400" b="1" kern="0" dirty="0" err="1">
                <a:solidFill>
                  <a:srgbClr val="1D2228"/>
                </a:solidFill>
                <a:effectLst/>
                <a:latin typeface="Times New Roman" panose="02020603050405020304" pitchFamily="18" charset="0"/>
                <a:ea typeface="Times New Roman" panose="02020603050405020304" pitchFamily="18" charset="0"/>
              </a:rPr>
              <a:t>Programme</a:t>
            </a:r>
            <a:r>
              <a:rPr lang="en-US" sz="1400" b="1" kern="0" dirty="0">
                <a:solidFill>
                  <a:srgbClr val="1D2228"/>
                </a:solidFill>
                <a:effectLst/>
                <a:latin typeface="Times New Roman" panose="02020603050405020304" pitchFamily="18" charset="0"/>
                <a:ea typeface="Times New Roman" panose="02020603050405020304" pitchFamily="18" charset="0"/>
              </a:rPr>
              <a:t> Key Action 2 Cooperation Partnerships </a:t>
            </a:r>
          </a:p>
          <a:p>
            <a:pPr algn="ctr"/>
            <a:r>
              <a:rPr lang="en-US" sz="1400" b="1" kern="0" dirty="0">
                <a:solidFill>
                  <a:srgbClr val="1D2228"/>
                </a:solidFill>
                <a:effectLst/>
                <a:latin typeface="Times New Roman" panose="02020603050405020304" pitchFamily="18" charset="0"/>
                <a:ea typeface="Times New Roman" panose="02020603050405020304" pitchFamily="18" charset="0"/>
              </a:rPr>
              <a:t>for Higher Education (KA220-HED)</a:t>
            </a:r>
          </a:p>
          <a:p>
            <a:pPr algn="ctr"/>
            <a:r>
              <a:rPr lang="en-US" sz="1600" b="1" kern="0" dirty="0">
                <a:solidFill>
                  <a:srgbClr val="002060"/>
                </a:solidFill>
                <a:effectLst/>
                <a:latin typeface="Times New Roman" panose="02020603050405020304" pitchFamily="18" charset="0"/>
                <a:ea typeface="Times New Roman" panose="02020603050405020304" pitchFamily="18" charset="0"/>
              </a:rPr>
              <a:t>Agreement number 2023-1-RO01-KA220-HED-000155412 </a:t>
            </a:r>
          </a:p>
          <a:p>
            <a:pPr algn="ctr"/>
            <a:r>
              <a:rPr lang="en-US" sz="1200" i="1" kern="0" dirty="0">
                <a:solidFill>
                  <a:srgbClr val="1D2228"/>
                </a:solidFill>
                <a:effectLst/>
                <a:latin typeface="Times New Roman" panose="02020603050405020304" pitchFamily="18" charset="0"/>
                <a:ea typeface="Times New Roman" panose="02020603050405020304" pitchFamily="18" charset="0"/>
              </a:rPr>
              <a:t>European Network for Additive Manufacturing in Industrial Design for Ukrainian </a:t>
            </a:r>
            <a:r>
              <a:rPr lang="en-US" sz="1200" i="1" kern="0" dirty="0" smtClean="0">
                <a:solidFill>
                  <a:srgbClr val="1D2228"/>
                </a:solidFill>
                <a:effectLst/>
                <a:latin typeface="Times New Roman" panose="02020603050405020304" pitchFamily="18" charset="0"/>
                <a:ea typeface="Times New Roman" panose="02020603050405020304" pitchFamily="18" charset="0"/>
              </a:rPr>
              <a:t>Context,</a:t>
            </a:r>
            <a:r>
              <a:rPr lang="pl-PL" sz="1200" i="1" kern="0" dirty="0" smtClean="0">
                <a:solidFill>
                  <a:srgbClr val="1D2228"/>
                </a:solidFill>
                <a:effectLst/>
                <a:latin typeface="Times New Roman" panose="02020603050405020304" pitchFamily="18" charset="0"/>
                <a:ea typeface="Times New Roman" panose="02020603050405020304" pitchFamily="18" charset="0"/>
              </a:rPr>
              <a:t/>
            </a:r>
            <a:br>
              <a:rPr lang="pl-PL" sz="1200" i="1" kern="0" dirty="0" smtClean="0">
                <a:solidFill>
                  <a:srgbClr val="1D2228"/>
                </a:solidFill>
                <a:effectLst/>
                <a:latin typeface="Times New Roman" panose="02020603050405020304" pitchFamily="18" charset="0"/>
                <a:ea typeface="Times New Roman" panose="02020603050405020304" pitchFamily="18" charset="0"/>
              </a:rPr>
            </a:br>
            <a:r>
              <a:rPr lang="pl-PL" sz="1200" i="1" kern="0" dirty="0" err="1" smtClean="0">
                <a:solidFill>
                  <a:srgbClr val="1D2228"/>
                </a:solidFill>
                <a:latin typeface="Times New Roman" panose="02020603050405020304" pitchFamily="18" charset="0"/>
                <a:ea typeface="Times New Roman" panose="02020603050405020304" pitchFamily="18" charset="0"/>
              </a:rPr>
              <a:t>Poznan</a:t>
            </a:r>
            <a:r>
              <a:rPr lang="pl-PL" sz="1200" i="1" kern="0" dirty="0">
                <a:solidFill>
                  <a:srgbClr val="1D2228"/>
                </a:solidFill>
                <a:latin typeface="Times New Roman" panose="02020603050405020304" pitchFamily="18" charset="0"/>
                <a:ea typeface="Times New Roman" panose="02020603050405020304" pitchFamily="18" charset="0"/>
              </a:rPr>
              <a:t>, POLAND, </a:t>
            </a:r>
            <a:r>
              <a:rPr lang="pl-PL" sz="1200" i="1" kern="0" dirty="0" err="1">
                <a:solidFill>
                  <a:srgbClr val="1D2228"/>
                </a:solidFill>
                <a:latin typeface="Times New Roman" panose="02020603050405020304" pitchFamily="18" charset="0"/>
                <a:ea typeface="Times New Roman" panose="02020603050405020304" pitchFamily="18" charset="0"/>
              </a:rPr>
              <a:t>November</a:t>
            </a:r>
            <a:r>
              <a:rPr lang="pl-PL" sz="1200" i="1" kern="0" dirty="0">
                <a:solidFill>
                  <a:srgbClr val="1D2228"/>
                </a:solidFill>
                <a:latin typeface="Times New Roman" panose="02020603050405020304" pitchFamily="18" charset="0"/>
                <a:ea typeface="Times New Roman" panose="02020603050405020304" pitchFamily="18" charset="0"/>
              </a:rPr>
              <a:t> 4th,</a:t>
            </a:r>
            <a:r>
              <a:rPr lang="en-US" sz="1200" i="1" kern="0" dirty="0">
                <a:solidFill>
                  <a:srgbClr val="1D2228"/>
                </a:solidFill>
                <a:latin typeface="Times New Roman" panose="02020603050405020304" pitchFamily="18" charset="0"/>
                <a:ea typeface="Times New Roman" panose="02020603050405020304" pitchFamily="18" charset="0"/>
              </a:rPr>
              <a:t> 2024 </a:t>
            </a:r>
            <a:endParaRPr lang="en-US" sz="1200" i="1" dirty="0"/>
          </a:p>
        </p:txBody>
      </p:sp>
      <p:pic>
        <p:nvPicPr>
          <p:cNvPr id="1028" name="Picture 4" descr="Poznan University of Technology International Relations Office | Poznan">
            <a:extLst>
              <a:ext uri="{FF2B5EF4-FFF2-40B4-BE49-F238E27FC236}">
                <a16:creationId xmlns:a16="http://schemas.microsoft.com/office/drawing/2014/main" id="{8FFE269A-2ACA-C0F9-85AE-B9FAE23D15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3669" y="5848941"/>
            <a:ext cx="945510" cy="94551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CF608BAD-AB2C-450D-89D7-B9358DA504B6}"/>
              </a:ext>
            </a:extLst>
          </p:cNvPr>
          <p:cNvPicPr>
            <a:picLocks noChangeAspect="1"/>
          </p:cNvPicPr>
          <p:nvPr/>
        </p:nvPicPr>
        <p:blipFill>
          <a:blip r:embed="rId5"/>
          <a:stretch>
            <a:fillRect/>
          </a:stretch>
        </p:blipFill>
        <p:spPr>
          <a:xfrm>
            <a:off x="2470309" y="5841183"/>
            <a:ext cx="1000879" cy="916771"/>
          </a:xfrm>
          <a:prstGeom prst="rect">
            <a:avLst/>
          </a:prstGeom>
        </p:spPr>
      </p:pic>
      <p:pic>
        <p:nvPicPr>
          <p:cNvPr id="19" name="Picture 18">
            <a:extLst>
              <a:ext uri="{FF2B5EF4-FFF2-40B4-BE49-F238E27FC236}">
                <a16:creationId xmlns:a16="http://schemas.microsoft.com/office/drawing/2014/main" id="{80E6C2CD-FC8E-5A0A-6412-4468A236B725}"/>
              </a:ext>
            </a:extLst>
          </p:cNvPr>
          <p:cNvPicPr>
            <a:picLocks noChangeAspect="1"/>
          </p:cNvPicPr>
          <p:nvPr/>
        </p:nvPicPr>
        <p:blipFill>
          <a:blip r:embed="rId6"/>
          <a:stretch>
            <a:fillRect/>
          </a:stretch>
        </p:blipFill>
        <p:spPr>
          <a:xfrm>
            <a:off x="6781660" y="5828597"/>
            <a:ext cx="945510" cy="941942"/>
          </a:xfrm>
          <a:prstGeom prst="rect">
            <a:avLst/>
          </a:prstGeom>
        </p:spPr>
      </p:pic>
      <p:pic>
        <p:nvPicPr>
          <p:cNvPr id="1038" name="Picture 14" descr="EDIBON | Móstoles">
            <a:extLst>
              <a:ext uri="{FF2B5EF4-FFF2-40B4-BE49-F238E27FC236}">
                <a16:creationId xmlns:a16="http://schemas.microsoft.com/office/drawing/2014/main" id="{775609A6-6984-02A2-1512-EE9D5CB862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25180" y="5765506"/>
            <a:ext cx="1000879" cy="1000879"/>
          </a:xfrm>
          <a:prstGeom prst="rect">
            <a:avLst/>
          </a:prstGeom>
          <a:noFill/>
          <a:extLst>
            <a:ext uri="{909E8E84-426E-40DD-AFC4-6F175D3DCCD1}">
              <a14:hiddenFill xmlns:a14="http://schemas.microsoft.com/office/drawing/2010/main">
                <a:solidFill>
                  <a:srgbClr val="FFFFFF"/>
                </a:solidFill>
              </a14:hiddenFill>
            </a:ext>
          </a:extLst>
        </p:spPr>
      </p:pic>
      <p:sp>
        <p:nvSpPr>
          <p:cNvPr id="16" name="Prostokąt 10"/>
          <p:cNvSpPr/>
          <p:nvPr/>
        </p:nvSpPr>
        <p:spPr>
          <a:xfrm>
            <a:off x="563361" y="1209269"/>
            <a:ext cx="11065278" cy="923330"/>
          </a:xfrm>
          <a:prstGeom prst="rect">
            <a:avLst/>
          </a:prstGeom>
        </p:spPr>
        <p:txBody>
          <a:bodyPr wrap="square">
            <a:spAutoFit/>
          </a:bodyPr>
          <a:lstStyle/>
          <a:p>
            <a:pPr algn="just"/>
            <a:r>
              <a:rPr lang="en-GB" dirty="0"/>
              <a:t>Each technique can be utilized individually or in combination, depending on the complexity of the product and the objectives of the reverse engineering process. Reverse engineering plays a crucial role in product development, competitive analysis, and innovation within manufacturing industries</a:t>
            </a:r>
            <a:r>
              <a:rPr lang="pl-PL" dirty="0"/>
              <a:t>.</a:t>
            </a:r>
            <a:r>
              <a:rPr lang="en-GB" dirty="0"/>
              <a:t> </a:t>
            </a:r>
            <a:endParaRPr lang="pl-PL" dirty="0"/>
          </a:p>
        </p:txBody>
      </p:sp>
      <p:pic>
        <p:nvPicPr>
          <p:cNvPr id="17" name="Obraz 16"/>
          <p:cNvPicPr/>
          <p:nvPr/>
        </p:nvPicPr>
        <p:blipFill>
          <a:blip r:embed="rId8">
            <a:extLst>
              <a:ext uri="{28A0092B-C50C-407E-A947-70E740481C1C}">
                <a14:useLocalDpi xmlns:a14="http://schemas.microsoft.com/office/drawing/2010/main" val="0"/>
              </a:ext>
            </a:extLst>
          </a:blip>
          <a:srcRect/>
          <a:stretch>
            <a:fillRect/>
          </a:stretch>
        </p:blipFill>
        <p:spPr bwMode="auto">
          <a:xfrm>
            <a:off x="3549576" y="2061007"/>
            <a:ext cx="5092845" cy="3301792"/>
          </a:xfrm>
          <a:prstGeom prst="rect">
            <a:avLst/>
          </a:prstGeom>
          <a:noFill/>
          <a:ln>
            <a:noFill/>
          </a:ln>
        </p:spPr>
      </p:pic>
      <p:sp>
        <p:nvSpPr>
          <p:cNvPr id="2" name="Prostokąt 1"/>
          <p:cNvSpPr/>
          <p:nvPr/>
        </p:nvSpPr>
        <p:spPr>
          <a:xfrm>
            <a:off x="3490350" y="5349081"/>
            <a:ext cx="5211298" cy="369332"/>
          </a:xfrm>
          <a:prstGeom prst="rect">
            <a:avLst/>
          </a:prstGeom>
        </p:spPr>
        <p:txBody>
          <a:bodyPr wrap="none">
            <a:spAutoFit/>
          </a:bodyPr>
          <a:lstStyle/>
          <a:p>
            <a:r>
              <a:rPr lang="en-GB" b="1" dirty="0">
                <a:latin typeface="Calibri" panose="020F0502020204030204" pitchFamily="34" charset="0"/>
                <a:ea typeface="Calibri" panose="020F0502020204030204" pitchFamily="34" charset="0"/>
              </a:rPr>
              <a:t>The whole process of RE should be computer aided</a:t>
            </a:r>
            <a:endParaRPr lang="pl-PL" dirty="0"/>
          </a:p>
        </p:txBody>
      </p:sp>
    </p:spTree>
    <p:extLst>
      <p:ext uri="{BB962C8B-B14F-4D97-AF65-F5344CB8AC3E}">
        <p14:creationId xmlns:p14="http://schemas.microsoft.com/office/powerpoint/2010/main" val="2001670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116824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9"/>
          <p:cNvSpPr>
            <a:spLocks noGrp="1"/>
          </p:cNvSpPr>
          <p:nvPr>
            <p:ph type="sldNum" sz="quarter" idx="12"/>
          </p:nvPr>
        </p:nvSpPr>
        <p:spPr>
          <a:xfrm>
            <a:off x="9204945" y="6265946"/>
            <a:ext cx="2743200" cy="365125"/>
          </a:xfrm>
        </p:spPr>
        <p:txBody>
          <a:bodyPr/>
          <a:lstStyle/>
          <a:p>
            <a:fld id="{3E0D0994-31D5-42DD-BB85-440EC4FDF1B0}" type="slidenum">
              <a:rPr lang="pl-PL" sz="1600" smtClean="0"/>
              <a:t>6</a:t>
            </a:fld>
            <a:endParaRPr lang="pl-PL" sz="1600" dirty="0"/>
          </a:p>
        </p:txBody>
      </p:sp>
      <p:cxnSp>
        <p:nvCxnSpPr>
          <p:cNvPr id="13" name="Straight Connector 12"/>
          <p:cNvCxnSpPr/>
          <p:nvPr/>
        </p:nvCxnSpPr>
        <p:spPr>
          <a:xfrm>
            <a:off x="0" y="5744567"/>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A blue text on a black background&#10;&#10;Description automatically generated">
            <a:extLst>
              <a:ext uri="{FF2B5EF4-FFF2-40B4-BE49-F238E27FC236}">
                <a16:creationId xmlns:a16="http://schemas.microsoft.com/office/drawing/2014/main" id="{E5DF30E9-5EC2-637E-1846-E9A1D275D08D}"/>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9725" y="226110"/>
            <a:ext cx="2878434" cy="825737"/>
          </a:xfrm>
          <a:prstGeom prst="rect">
            <a:avLst/>
          </a:prstGeom>
          <a:noFill/>
          <a:ln>
            <a:noFill/>
          </a:ln>
        </p:spPr>
      </p:pic>
      <p:pic>
        <p:nvPicPr>
          <p:cNvPr id="10" name="Picture 9">
            <a:extLst>
              <a:ext uri="{FF2B5EF4-FFF2-40B4-BE49-F238E27FC236}">
                <a16:creationId xmlns:a16="http://schemas.microsoft.com/office/drawing/2014/main" id="{99933C34-7E2B-9B5B-2416-D5E9D0005666}"/>
              </a:ext>
            </a:extLst>
          </p:cNvPr>
          <p:cNvPicPr>
            <a:picLocks noChangeAspect="1"/>
          </p:cNvPicPr>
          <p:nvPr/>
        </p:nvPicPr>
        <p:blipFill>
          <a:blip r:embed="rId3"/>
          <a:stretch>
            <a:fillRect/>
          </a:stretch>
        </p:blipFill>
        <p:spPr>
          <a:xfrm>
            <a:off x="10304481" y="256992"/>
            <a:ext cx="1643664" cy="867295"/>
          </a:xfrm>
          <a:prstGeom prst="rect">
            <a:avLst/>
          </a:prstGeom>
        </p:spPr>
      </p:pic>
      <p:sp>
        <p:nvSpPr>
          <p:cNvPr id="11" name="TextBox 10">
            <a:extLst>
              <a:ext uri="{FF2B5EF4-FFF2-40B4-BE49-F238E27FC236}">
                <a16:creationId xmlns:a16="http://schemas.microsoft.com/office/drawing/2014/main" id="{11ED9ED5-F381-1C0E-FEE2-DF726CB2BC3F}"/>
              </a:ext>
            </a:extLst>
          </p:cNvPr>
          <p:cNvSpPr txBox="1"/>
          <p:nvPr/>
        </p:nvSpPr>
        <p:spPr>
          <a:xfrm>
            <a:off x="2631359" y="-11543"/>
            <a:ext cx="7579909" cy="1138773"/>
          </a:xfrm>
          <a:prstGeom prst="rect">
            <a:avLst/>
          </a:prstGeom>
          <a:noFill/>
        </p:spPr>
        <p:txBody>
          <a:bodyPr wrap="square" rtlCol="0">
            <a:spAutoFit/>
          </a:bodyPr>
          <a:lstStyle/>
          <a:p>
            <a:pPr algn="ctr"/>
            <a:r>
              <a:rPr lang="en-US" sz="1400" b="1" kern="0" dirty="0">
                <a:solidFill>
                  <a:srgbClr val="1D2228"/>
                </a:solidFill>
                <a:effectLst/>
                <a:latin typeface="Times New Roman" panose="02020603050405020304" pitchFamily="18" charset="0"/>
                <a:ea typeface="Times New Roman" panose="02020603050405020304" pitchFamily="18" charset="0"/>
              </a:rPr>
              <a:t>Erasmus+ </a:t>
            </a:r>
            <a:r>
              <a:rPr lang="en-US" sz="1400" b="1" kern="0" dirty="0" err="1">
                <a:solidFill>
                  <a:srgbClr val="1D2228"/>
                </a:solidFill>
                <a:effectLst/>
                <a:latin typeface="Times New Roman" panose="02020603050405020304" pitchFamily="18" charset="0"/>
                <a:ea typeface="Times New Roman" panose="02020603050405020304" pitchFamily="18" charset="0"/>
              </a:rPr>
              <a:t>Programme</a:t>
            </a:r>
            <a:r>
              <a:rPr lang="en-US" sz="1400" b="1" kern="0" dirty="0">
                <a:solidFill>
                  <a:srgbClr val="1D2228"/>
                </a:solidFill>
                <a:effectLst/>
                <a:latin typeface="Times New Roman" panose="02020603050405020304" pitchFamily="18" charset="0"/>
                <a:ea typeface="Times New Roman" panose="02020603050405020304" pitchFamily="18" charset="0"/>
              </a:rPr>
              <a:t> Key Action 2 Cooperation Partnerships </a:t>
            </a:r>
          </a:p>
          <a:p>
            <a:pPr algn="ctr"/>
            <a:r>
              <a:rPr lang="en-US" sz="1400" b="1" kern="0" dirty="0">
                <a:solidFill>
                  <a:srgbClr val="1D2228"/>
                </a:solidFill>
                <a:effectLst/>
                <a:latin typeface="Times New Roman" panose="02020603050405020304" pitchFamily="18" charset="0"/>
                <a:ea typeface="Times New Roman" panose="02020603050405020304" pitchFamily="18" charset="0"/>
              </a:rPr>
              <a:t>for Higher Education (KA220-HED)</a:t>
            </a:r>
          </a:p>
          <a:p>
            <a:pPr algn="ctr"/>
            <a:r>
              <a:rPr lang="en-US" sz="1600" b="1" kern="0" dirty="0">
                <a:solidFill>
                  <a:srgbClr val="002060"/>
                </a:solidFill>
                <a:effectLst/>
                <a:latin typeface="Times New Roman" panose="02020603050405020304" pitchFamily="18" charset="0"/>
                <a:ea typeface="Times New Roman" panose="02020603050405020304" pitchFamily="18" charset="0"/>
              </a:rPr>
              <a:t>Agreement number 2023-1-RO01-KA220-HED-000155412 </a:t>
            </a:r>
          </a:p>
          <a:p>
            <a:pPr algn="ctr"/>
            <a:r>
              <a:rPr lang="en-US" sz="1200" i="1" kern="0" dirty="0">
                <a:solidFill>
                  <a:srgbClr val="1D2228"/>
                </a:solidFill>
                <a:effectLst/>
                <a:latin typeface="Times New Roman" panose="02020603050405020304" pitchFamily="18" charset="0"/>
                <a:ea typeface="Times New Roman" panose="02020603050405020304" pitchFamily="18" charset="0"/>
              </a:rPr>
              <a:t>European Network for Additive Manufacturing in Industrial Design for Ukrainian </a:t>
            </a:r>
            <a:r>
              <a:rPr lang="en-US" sz="1200" i="1" kern="0" dirty="0" smtClean="0">
                <a:solidFill>
                  <a:srgbClr val="1D2228"/>
                </a:solidFill>
                <a:effectLst/>
                <a:latin typeface="Times New Roman" panose="02020603050405020304" pitchFamily="18" charset="0"/>
                <a:ea typeface="Times New Roman" panose="02020603050405020304" pitchFamily="18" charset="0"/>
              </a:rPr>
              <a:t>Context,</a:t>
            </a:r>
            <a:r>
              <a:rPr lang="pl-PL" sz="1200" i="1" kern="0" dirty="0" smtClean="0">
                <a:solidFill>
                  <a:srgbClr val="1D2228"/>
                </a:solidFill>
                <a:effectLst/>
                <a:latin typeface="Times New Roman" panose="02020603050405020304" pitchFamily="18" charset="0"/>
                <a:ea typeface="Times New Roman" panose="02020603050405020304" pitchFamily="18" charset="0"/>
              </a:rPr>
              <a:t/>
            </a:r>
            <a:br>
              <a:rPr lang="pl-PL" sz="1200" i="1" kern="0" dirty="0" smtClean="0">
                <a:solidFill>
                  <a:srgbClr val="1D2228"/>
                </a:solidFill>
                <a:effectLst/>
                <a:latin typeface="Times New Roman" panose="02020603050405020304" pitchFamily="18" charset="0"/>
                <a:ea typeface="Times New Roman" panose="02020603050405020304" pitchFamily="18" charset="0"/>
              </a:rPr>
            </a:br>
            <a:r>
              <a:rPr lang="pl-PL" sz="1200" i="1" kern="0" dirty="0" err="1" smtClean="0">
                <a:solidFill>
                  <a:srgbClr val="1D2228"/>
                </a:solidFill>
                <a:latin typeface="Times New Roman" panose="02020603050405020304" pitchFamily="18" charset="0"/>
                <a:ea typeface="Times New Roman" panose="02020603050405020304" pitchFamily="18" charset="0"/>
              </a:rPr>
              <a:t>Poznan</a:t>
            </a:r>
            <a:r>
              <a:rPr lang="pl-PL" sz="1200" i="1" kern="0" dirty="0">
                <a:solidFill>
                  <a:srgbClr val="1D2228"/>
                </a:solidFill>
                <a:latin typeface="Times New Roman" panose="02020603050405020304" pitchFamily="18" charset="0"/>
                <a:ea typeface="Times New Roman" panose="02020603050405020304" pitchFamily="18" charset="0"/>
              </a:rPr>
              <a:t>, POLAND, </a:t>
            </a:r>
            <a:r>
              <a:rPr lang="pl-PL" sz="1200" i="1" kern="0" dirty="0" err="1">
                <a:solidFill>
                  <a:srgbClr val="1D2228"/>
                </a:solidFill>
                <a:latin typeface="Times New Roman" panose="02020603050405020304" pitchFamily="18" charset="0"/>
                <a:ea typeface="Times New Roman" panose="02020603050405020304" pitchFamily="18" charset="0"/>
              </a:rPr>
              <a:t>November</a:t>
            </a:r>
            <a:r>
              <a:rPr lang="pl-PL" sz="1200" i="1" kern="0" dirty="0">
                <a:solidFill>
                  <a:srgbClr val="1D2228"/>
                </a:solidFill>
                <a:latin typeface="Times New Roman" panose="02020603050405020304" pitchFamily="18" charset="0"/>
                <a:ea typeface="Times New Roman" panose="02020603050405020304" pitchFamily="18" charset="0"/>
              </a:rPr>
              <a:t> 4th,</a:t>
            </a:r>
            <a:r>
              <a:rPr lang="en-US" sz="1200" i="1" kern="0" dirty="0">
                <a:solidFill>
                  <a:srgbClr val="1D2228"/>
                </a:solidFill>
                <a:latin typeface="Times New Roman" panose="02020603050405020304" pitchFamily="18" charset="0"/>
                <a:ea typeface="Times New Roman" panose="02020603050405020304" pitchFamily="18" charset="0"/>
              </a:rPr>
              <a:t> 2024 </a:t>
            </a:r>
            <a:endParaRPr lang="en-US" sz="1200" i="1" dirty="0"/>
          </a:p>
        </p:txBody>
      </p:sp>
      <p:pic>
        <p:nvPicPr>
          <p:cNvPr id="1028" name="Picture 4" descr="Poznan University of Technology International Relations Office | Poznan">
            <a:extLst>
              <a:ext uri="{FF2B5EF4-FFF2-40B4-BE49-F238E27FC236}">
                <a16:creationId xmlns:a16="http://schemas.microsoft.com/office/drawing/2014/main" id="{8FFE269A-2ACA-C0F9-85AE-B9FAE23D15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3669" y="5848941"/>
            <a:ext cx="945510" cy="94551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CF608BAD-AB2C-450D-89D7-B9358DA504B6}"/>
              </a:ext>
            </a:extLst>
          </p:cNvPr>
          <p:cNvPicPr>
            <a:picLocks noChangeAspect="1"/>
          </p:cNvPicPr>
          <p:nvPr/>
        </p:nvPicPr>
        <p:blipFill>
          <a:blip r:embed="rId5"/>
          <a:stretch>
            <a:fillRect/>
          </a:stretch>
        </p:blipFill>
        <p:spPr>
          <a:xfrm>
            <a:off x="2470309" y="5841183"/>
            <a:ext cx="1000879" cy="916771"/>
          </a:xfrm>
          <a:prstGeom prst="rect">
            <a:avLst/>
          </a:prstGeom>
        </p:spPr>
      </p:pic>
      <p:pic>
        <p:nvPicPr>
          <p:cNvPr id="19" name="Picture 18">
            <a:extLst>
              <a:ext uri="{FF2B5EF4-FFF2-40B4-BE49-F238E27FC236}">
                <a16:creationId xmlns:a16="http://schemas.microsoft.com/office/drawing/2014/main" id="{80E6C2CD-FC8E-5A0A-6412-4468A236B725}"/>
              </a:ext>
            </a:extLst>
          </p:cNvPr>
          <p:cNvPicPr>
            <a:picLocks noChangeAspect="1"/>
          </p:cNvPicPr>
          <p:nvPr/>
        </p:nvPicPr>
        <p:blipFill>
          <a:blip r:embed="rId6"/>
          <a:stretch>
            <a:fillRect/>
          </a:stretch>
        </p:blipFill>
        <p:spPr>
          <a:xfrm>
            <a:off x="6781660" y="5828597"/>
            <a:ext cx="945510" cy="941942"/>
          </a:xfrm>
          <a:prstGeom prst="rect">
            <a:avLst/>
          </a:prstGeom>
        </p:spPr>
      </p:pic>
      <p:pic>
        <p:nvPicPr>
          <p:cNvPr id="1038" name="Picture 14" descr="EDIBON | Móstoles">
            <a:extLst>
              <a:ext uri="{FF2B5EF4-FFF2-40B4-BE49-F238E27FC236}">
                <a16:creationId xmlns:a16="http://schemas.microsoft.com/office/drawing/2014/main" id="{775609A6-6984-02A2-1512-EE9D5CB862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25180" y="5765506"/>
            <a:ext cx="1000879" cy="1000879"/>
          </a:xfrm>
          <a:prstGeom prst="rect">
            <a:avLst/>
          </a:prstGeom>
          <a:noFill/>
          <a:extLst>
            <a:ext uri="{909E8E84-426E-40DD-AFC4-6F175D3DCCD1}">
              <a14:hiddenFill xmlns:a14="http://schemas.microsoft.com/office/drawing/2010/main">
                <a:solidFill>
                  <a:srgbClr val="FFFFFF"/>
                </a:solidFill>
              </a14:hiddenFill>
            </a:ext>
          </a:extLst>
        </p:spPr>
      </p:pic>
      <p:sp>
        <p:nvSpPr>
          <p:cNvPr id="16" name="Prostokąt 10"/>
          <p:cNvSpPr/>
          <p:nvPr/>
        </p:nvSpPr>
        <p:spPr>
          <a:xfrm>
            <a:off x="563361" y="1209269"/>
            <a:ext cx="11065278" cy="1754326"/>
          </a:xfrm>
          <a:prstGeom prst="rect">
            <a:avLst/>
          </a:prstGeom>
        </p:spPr>
        <p:txBody>
          <a:bodyPr wrap="square">
            <a:spAutoFit/>
          </a:bodyPr>
          <a:lstStyle/>
          <a:p>
            <a:r>
              <a:rPr lang="en-GB" b="1" i="1" dirty="0"/>
              <a:t>2. Reverse Engineering techniques</a:t>
            </a:r>
            <a:endParaRPr lang="pl-PL" dirty="0"/>
          </a:p>
          <a:p>
            <a:r>
              <a:rPr lang="en-GB" dirty="0"/>
              <a:t> </a:t>
            </a:r>
            <a:endParaRPr lang="pl-PL" dirty="0"/>
          </a:p>
          <a:p>
            <a:r>
              <a:rPr lang="en-GB" b="1" dirty="0"/>
              <a:t>2.1 CMM Scanning</a:t>
            </a:r>
            <a:endParaRPr lang="pl-PL" b="1" dirty="0"/>
          </a:p>
          <a:p>
            <a:r>
              <a:rPr lang="pl-PL" dirty="0"/>
              <a:t>CMM</a:t>
            </a:r>
            <a:r>
              <a:rPr lang="en-GB" dirty="0"/>
              <a:t> scanning is a critical technique used in reverse engineering to create digital representations of physical objects. This process typically involves using advanced imaging technology to capture the geometry, shape, and sometimes even the </a:t>
            </a:r>
            <a:r>
              <a:rPr lang="en-GB" dirty="0" err="1"/>
              <a:t>colo</a:t>
            </a:r>
            <a:r>
              <a:rPr lang="pl-PL" dirty="0"/>
              <a:t>u</a:t>
            </a:r>
            <a:r>
              <a:rPr lang="en-GB" dirty="0"/>
              <a:t>r or texture of an object. </a:t>
            </a:r>
            <a:endParaRPr lang="pl-PL" dirty="0"/>
          </a:p>
        </p:txBody>
      </p:sp>
      <p:pic>
        <p:nvPicPr>
          <p:cNvPr id="17" name="Obraz 16"/>
          <p:cNvPicPr/>
          <p:nvPr/>
        </p:nvPicPr>
        <p:blipFill>
          <a:blip r:embed="rId8">
            <a:extLst>
              <a:ext uri="{28A0092B-C50C-407E-A947-70E740481C1C}">
                <a14:useLocalDpi xmlns:a14="http://schemas.microsoft.com/office/drawing/2010/main" val="0"/>
              </a:ext>
            </a:extLst>
          </a:blip>
          <a:srcRect/>
          <a:stretch>
            <a:fillRect/>
          </a:stretch>
        </p:blipFill>
        <p:spPr bwMode="auto">
          <a:xfrm>
            <a:off x="2982638" y="2981153"/>
            <a:ext cx="6877350" cy="1778444"/>
          </a:xfrm>
          <a:prstGeom prst="rect">
            <a:avLst/>
          </a:prstGeom>
          <a:noFill/>
          <a:ln>
            <a:noFill/>
          </a:ln>
        </p:spPr>
      </p:pic>
      <p:sp>
        <p:nvSpPr>
          <p:cNvPr id="2" name="Prostokąt 1"/>
          <p:cNvSpPr/>
          <p:nvPr/>
        </p:nvSpPr>
        <p:spPr>
          <a:xfrm>
            <a:off x="3640328" y="4882750"/>
            <a:ext cx="4911344" cy="369332"/>
          </a:xfrm>
          <a:prstGeom prst="rect">
            <a:avLst/>
          </a:prstGeom>
        </p:spPr>
        <p:txBody>
          <a:bodyPr wrap="none">
            <a:spAutoFit/>
          </a:bodyPr>
          <a:lstStyle/>
          <a:p>
            <a:pPr algn="ctr">
              <a:spcAft>
                <a:spcPts val="0"/>
              </a:spcAft>
            </a:pPr>
            <a:r>
              <a:rPr lang="en-GB" b="1" dirty="0">
                <a:latin typeface="Calibri" panose="020F0502020204030204" pitchFamily="34" charset="0"/>
                <a:ea typeface="Calibri" panose="020F0502020204030204" pitchFamily="34" charset="0"/>
                <a:cs typeface="Calibri" panose="020F0502020204030204" pitchFamily="34" charset="0"/>
              </a:rPr>
              <a:t>Generic RE process using 3D scanning technology</a:t>
            </a:r>
            <a:endParaRPr lang="pl-PL"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2318288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116824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9"/>
          <p:cNvSpPr>
            <a:spLocks noGrp="1"/>
          </p:cNvSpPr>
          <p:nvPr>
            <p:ph type="sldNum" sz="quarter" idx="12"/>
          </p:nvPr>
        </p:nvSpPr>
        <p:spPr>
          <a:xfrm>
            <a:off x="9204945" y="6265946"/>
            <a:ext cx="2743200" cy="365125"/>
          </a:xfrm>
        </p:spPr>
        <p:txBody>
          <a:bodyPr/>
          <a:lstStyle/>
          <a:p>
            <a:fld id="{3E0D0994-31D5-42DD-BB85-440EC4FDF1B0}" type="slidenum">
              <a:rPr lang="pl-PL" sz="1600" smtClean="0"/>
              <a:t>7</a:t>
            </a:fld>
            <a:endParaRPr lang="pl-PL" sz="1600" dirty="0"/>
          </a:p>
        </p:txBody>
      </p:sp>
      <p:cxnSp>
        <p:nvCxnSpPr>
          <p:cNvPr id="13" name="Straight Connector 12"/>
          <p:cNvCxnSpPr/>
          <p:nvPr/>
        </p:nvCxnSpPr>
        <p:spPr>
          <a:xfrm>
            <a:off x="0" y="5744567"/>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A blue text on a black background&#10;&#10;Description automatically generated">
            <a:extLst>
              <a:ext uri="{FF2B5EF4-FFF2-40B4-BE49-F238E27FC236}">
                <a16:creationId xmlns:a16="http://schemas.microsoft.com/office/drawing/2014/main" id="{E5DF30E9-5EC2-637E-1846-E9A1D275D08D}"/>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9725" y="226110"/>
            <a:ext cx="2878434" cy="825737"/>
          </a:xfrm>
          <a:prstGeom prst="rect">
            <a:avLst/>
          </a:prstGeom>
          <a:noFill/>
          <a:ln>
            <a:noFill/>
          </a:ln>
        </p:spPr>
      </p:pic>
      <p:pic>
        <p:nvPicPr>
          <p:cNvPr id="10" name="Picture 9">
            <a:extLst>
              <a:ext uri="{FF2B5EF4-FFF2-40B4-BE49-F238E27FC236}">
                <a16:creationId xmlns:a16="http://schemas.microsoft.com/office/drawing/2014/main" id="{99933C34-7E2B-9B5B-2416-D5E9D0005666}"/>
              </a:ext>
            </a:extLst>
          </p:cNvPr>
          <p:cNvPicPr>
            <a:picLocks noChangeAspect="1"/>
          </p:cNvPicPr>
          <p:nvPr/>
        </p:nvPicPr>
        <p:blipFill>
          <a:blip r:embed="rId3"/>
          <a:stretch>
            <a:fillRect/>
          </a:stretch>
        </p:blipFill>
        <p:spPr>
          <a:xfrm>
            <a:off x="10304481" y="256992"/>
            <a:ext cx="1643664" cy="867295"/>
          </a:xfrm>
          <a:prstGeom prst="rect">
            <a:avLst/>
          </a:prstGeom>
        </p:spPr>
      </p:pic>
      <p:sp>
        <p:nvSpPr>
          <p:cNvPr id="11" name="TextBox 10">
            <a:extLst>
              <a:ext uri="{FF2B5EF4-FFF2-40B4-BE49-F238E27FC236}">
                <a16:creationId xmlns:a16="http://schemas.microsoft.com/office/drawing/2014/main" id="{11ED9ED5-F381-1C0E-FEE2-DF726CB2BC3F}"/>
              </a:ext>
            </a:extLst>
          </p:cNvPr>
          <p:cNvSpPr txBox="1"/>
          <p:nvPr/>
        </p:nvSpPr>
        <p:spPr>
          <a:xfrm>
            <a:off x="2631359" y="-11543"/>
            <a:ext cx="7579909" cy="1138773"/>
          </a:xfrm>
          <a:prstGeom prst="rect">
            <a:avLst/>
          </a:prstGeom>
          <a:noFill/>
        </p:spPr>
        <p:txBody>
          <a:bodyPr wrap="square" rtlCol="0">
            <a:spAutoFit/>
          </a:bodyPr>
          <a:lstStyle/>
          <a:p>
            <a:pPr algn="ctr"/>
            <a:r>
              <a:rPr lang="en-US" sz="1400" b="1" kern="0" dirty="0">
                <a:solidFill>
                  <a:srgbClr val="1D2228"/>
                </a:solidFill>
                <a:effectLst/>
                <a:latin typeface="Times New Roman" panose="02020603050405020304" pitchFamily="18" charset="0"/>
                <a:ea typeface="Times New Roman" panose="02020603050405020304" pitchFamily="18" charset="0"/>
              </a:rPr>
              <a:t>Erasmus+ </a:t>
            </a:r>
            <a:r>
              <a:rPr lang="en-US" sz="1400" b="1" kern="0" dirty="0" err="1">
                <a:solidFill>
                  <a:srgbClr val="1D2228"/>
                </a:solidFill>
                <a:effectLst/>
                <a:latin typeface="Times New Roman" panose="02020603050405020304" pitchFamily="18" charset="0"/>
                <a:ea typeface="Times New Roman" panose="02020603050405020304" pitchFamily="18" charset="0"/>
              </a:rPr>
              <a:t>Programme</a:t>
            </a:r>
            <a:r>
              <a:rPr lang="en-US" sz="1400" b="1" kern="0" dirty="0">
                <a:solidFill>
                  <a:srgbClr val="1D2228"/>
                </a:solidFill>
                <a:effectLst/>
                <a:latin typeface="Times New Roman" panose="02020603050405020304" pitchFamily="18" charset="0"/>
                <a:ea typeface="Times New Roman" panose="02020603050405020304" pitchFamily="18" charset="0"/>
              </a:rPr>
              <a:t> Key Action 2 Cooperation Partnerships </a:t>
            </a:r>
          </a:p>
          <a:p>
            <a:pPr algn="ctr"/>
            <a:r>
              <a:rPr lang="en-US" sz="1400" b="1" kern="0" dirty="0">
                <a:solidFill>
                  <a:srgbClr val="1D2228"/>
                </a:solidFill>
                <a:effectLst/>
                <a:latin typeface="Times New Roman" panose="02020603050405020304" pitchFamily="18" charset="0"/>
                <a:ea typeface="Times New Roman" panose="02020603050405020304" pitchFamily="18" charset="0"/>
              </a:rPr>
              <a:t>for Higher Education (KA220-HED)</a:t>
            </a:r>
          </a:p>
          <a:p>
            <a:pPr algn="ctr"/>
            <a:r>
              <a:rPr lang="en-US" sz="1600" b="1" kern="0" dirty="0">
                <a:solidFill>
                  <a:srgbClr val="002060"/>
                </a:solidFill>
                <a:effectLst/>
                <a:latin typeface="Times New Roman" panose="02020603050405020304" pitchFamily="18" charset="0"/>
                <a:ea typeface="Times New Roman" panose="02020603050405020304" pitchFamily="18" charset="0"/>
              </a:rPr>
              <a:t>Agreement number 2023-1-RO01-KA220-HED-000155412 </a:t>
            </a:r>
          </a:p>
          <a:p>
            <a:pPr algn="ctr"/>
            <a:r>
              <a:rPr lang="en-US" sz="1200" i="1" kern="0" dirty="0">
                <a:solidFill>
                  <a:srgbClr val="1D2228"/>
                </a:solidFill>
                <a:effectLst/>
                <a:latin typeface="Times New Roman" panose="02020603050405020304" pitchFamily="18" charset="0"/>
                <a:ea typeface="Times New Roman" panose="02020603050405020304" pitchFamily="18" charset="0"/>
              </a:rPr>
              <a:t>European Network for Additive Manufacturing in Industrial Design for Ukrainian </a:t>
            </a:r>
            <a:r>
              <a:rPr lang="en-US" sz="1200" i="1" kern="0" dirty="0" smtClean="0">
                <a:solidFill>
                  <a:srgbClr val="1D2228"/>
                </a:solidFill>
                <a:effectLst/>
                <a:latin typeface="Times New Roman" panose="02020603050405020304" pitchFamily="18" charset="0"/>
                <a:ea typeface="Times New Roman" panose="02020603050405020304" pitchFamily="18" charset="0"/>
              </a:rPr>
              <a:t>Context</a:t>
            </a:r>
            <a:r>
              <a:rPr lang="pl-PL" sz="1200" i="1" kern="0" dirty="0" smtClean="0">
                <a:solidFill>
                  <a:srgbClr val="1D2228"/>
                </a:solidFill>
                <a:effectLst/>
                <a:latin typeface="Times New Roman" panose="02020603050405020304" pitchFamily="18" charset="0"/>
                <a:ea typeface="Times New Roman" panose="02020603050405020304" pitchFamily="18" charset="0"/>
              </a:rPr>
              <a:t>,</a:t>
            </a:r>
            <a:br>
              <a:rPr lang="pl-PL" sz="1200" i="1" kern="0" dirty="0" smtClean="0">
                <a:solidFill>
                  <a:srgbClr val="1D2228"/>
                </a:solidFill>
                <a:effectLst/>
                <a:latin typeface="Times New Roman" panose="02020603050405020304" pitchFamily="18" charset="0"/>
                <a:ea typeface="Times New Roman" panose="02020603050405020304" pitchFamily="18" charset="0"/>
              </a:rPr>
            </a:br>
            <a:r>
              <a:rPr lang="pl-PL" sz="1200" i="1" kern="0" dirty="0" err="1" smtClean="0">
                <a:solidFill>
                  <a:srgbClr val="1D2228"/>
                </a:solidFill>
                <a:latin typeface="Times New Roman" panose="02020603050405020304" pitchFamily="18" charset="0"/>
                <a:ea typeface="Times New Roman" panose="02020603050405020304" pitchFamily="18" charset="0"/>
              </a:rPr>
              <a:t>Poznan</a:t>
            </a:r>
            <a:r>
              <a:rPr lang="pl-PL" sz="1200" i="1" kern="0" dirty="0">
                <a:solidFill>
                  <a:srgbClr val="1D2228"/>
                </a:solidFill>
                <a:latin typeface="Times New Roman" panose="02020603050405020304" pitchFamily="18" charset="0"/>
                <a:ea typeface="Times New Roman" panose="02020603050405020304" pitchFamily="18" charset="0"/>
              </a:rPr>
              <a:t>, POLAND, </a:t>
            </a:r>
            <a:r>
              <a:rPr lang="pl-PL" sz="1200" i="1" kern="0" dirty="0" err="1">
                <a:solidFill>
                  <a:srgbClr val="1D2228"/>
                </a:solidFill>
                <a:latin typeface="Times New Roman" panose="02020603050405020304" pitchFamily="18" charset="0"/>
                <a:ea typeface="Times New Roman" panose="02020603050405020304" pitchFamily="18" charset="0"/>
              </a:rPr>
              <a:t>November</a:t>
            </a:r>
            <a:r>
              <a:rPr lang="pl-PL" sz="1200" i="1" kern="0" dirty="0">
                <a:solidFill>
                  <a:srgbClr val="1D2228"/>
                </a:solidFill>
                <a:latin typeface="Times New Roman" panose="02020603050405020304" pitchFamily="18" charset="0"/>
                <a:ea typeface="Times New Roman" panose="02020603050405020304" pitchFamily="18" charset="0"/>
              </a:rPr>
              <a:t> 4th,</a:t>
            </a:r>
            <a:r>
              <a:rPr lang="en-US" sz="1200" i="1" kern="0" dirty="0">
                <a:solidFill>
                  <a:srgbClr val="1D2228"/>
                </a:solidFill>
                <a:latin typeface="Times New Roman" panose="02020603050405020304" pitchFamily="18" charset="0"/>
                <a:ea typeface="Times New Roman" panose="02020603050405020304" pitchFamily="18" charset="0"/>
              </a:rPr>
              <a:t> 2024 </a:t>
            </a:r>
            <a:endParaRPr lang="en-US" sz="1200" i="1" dirty="0"/>
          </a:p>
        </p:txBody>
      </p:sp>
      <p:pic>
        <p:nvPicPr>
          <p:cNvPr id="1028" name="Picture 4" descr="Poznan University of Technology International Relations Office | Poznan">
            <a:extLst>
              <a:ext uri="{FF2B5EF4-FFF2-40B4-BE49-F238E27FC236}">
                <a16:creationId xmlns:a16="http://schemas.microsoft.com/office/drawing/2014/main" id="{8FFE269A-2ACA-C0F9-85AE-B9FAE23D15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3669" y="5848941"/>
            <a:ext cx="945510" cy="94551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CF608BAD-AB2C-450D-89D7-B9358DA504B6}"/>
              </a:ext>
            </a:extLst>
          </p:cNvPr>
          <p:cNvPicPr>
            <a:picLocks noChangeAspect="1"/>
          </p:cNvPicPr>
          <p:nvPr/>
        </p:nvPicPr>
        <p:blipFill>
          <a:blip r:embed="rId5"/>
          <a:stretch>
            <a:fillRect/>
          </a:stretch>
        </p:blipFill>
        <p:spPr>
          <a:xfrm>
            <a:off x="2470309" y="5841183"/>
            <a:ext cx="1000879" cy="916771"/>
          </a:xfrm>
          <a:prstGeom prst="rect">
            <a:avLst/>
          </a:prstGeom>
        </p:spPr>
      </p:pic>
      <p:pic>
        <p:nvPicPr>
          <p:cNvPr id="19" name="Picture 18">
            <a:extLst>
              <a:ext uri="{FF2B5EF4-FFF2-40B4-BE49-F238E27FC236}">
                <a16:creationId xmlns:a16="http://schemas.microsoft.com/office/drawing/2014/main" id="{80E6C2CD-FC8E-5A0A-6412-4468A236B725}"/>
              </a:ext>
            </a:extLst>
          </p:cNvPr>
          <p:cNvPicPr>
            <a:picLocks noChangeAspect="1"/>
          </p:cNvPicPr>
          <p:nvPr/>
        </p:nvPicPr>
        <p:blipFill>
          <a:blip r:embed="rId6"/>
          <a:stretch>
            <a:fillRect/>
          </a:stretch>
        </p:blipFill>
        <p:spPr>
          <a:xfrm>
            <a:off x="6781660" y="5828597"/>
            <a:ext cx="945510" cy="941942"/>
          </a:xfrm>
          <a:prstGeom prst="rect">
            <a:avLst/>
          </a:prstGeom>
        </p:spPr>
      </p:pic>
      <p:pic>
        <p:nvPicPr>
          <p:cNvPr id="1038" name="Picture 14" descr="EDIBON | Móstoles">
            <a:extLst>
              <a:ext uri="{FF2B5EF4-FFF2-40B4-BE49-F238E27FC236}">
                <a16:creationId xmlns:a16="http://schemas.microsoft.com/office/drawing/2014/main" id="{775609A6-6984-02A2-1512-EE9D5CB862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25180" y="5765506"/>
            <a:ext cx="1000879" cy="1000879"/>
          </a:xfrm>
          <a:prstGeom prst="rect">
            <a:avLst/>
          </a:prstGeom>
          <a:noFill/>
          <a:extLst>
            <a:ext uri="{909E8E84-426E-40DD-AFC4-6F175D3DCCD1}">
              <a14:hiddenFill xmlns:a14="http://schemas.microsoft.com/office/drawing/2010/main">
                <a:solidFill>
                  <a:srgbClr val="FFFFFF"/>
                </a:solidFill>
              </a14:hiddenFill>
            </a:ext>
          </a:extLst>
        </p:spPr>
      </p:pic>
      <p:sp>
        <p:nvSpPr>
          <p:cNvPr id="16" name="Prostokąt 10"/>
          <p:cNvSpPr/>
          <p:nvPr/>
        </p:nvSpPr>
        <p:spPr>
          <a:xfrm>
            <a:off x="563361" y="1209269"/>
            <a:ext cx="11065278" cy="2308324"/>
          </a:xfrm>
          <a:prstGeom prst="rect">
            <a:avLst/>
          </a:prstGeom>
        </p:spPr>
        <p:txBody>
          <a:bodyPr wrap="square">
            <a:spAutoFit/>
          </a:bodyPr>
          <a:lstStyle/>
          <a:p>
            <a:pPr algn="just"/>
            <a:r>
              <a:rPr lang="en-GB" b="1" i="1" dirty="0"/>
              <a:t>2. Reverse Engineering techniques</a:t>
            </a:r>
            <a:endParaRPr lang="pl-PL" dirty="0"/>
          </a:p>
          <a:p>
            <a:pPr algn="just"/>
            <a:r>
              <a:rPr lang="en-GB" dirty="0"/>
              <a:t> </a:t>
            </a:r>
            <a:endParaRPr lang="pl-PL" dirty="0"/>
          </a:p>
          <a:p>
            <a:pPr algn="just"/>
            <a:r>
              <a:rPr lang="en-GB" b="1" dirty="0"/>
              <a:t>2.2 Optical Scanning</a:t>
            </a:r>
            <a:endParaRPr lang="pl-PL" dirty="0"/>
          </a:p>
          <a:p>
            <a:pPr algn="just"/>
            <a:r>
              <a:rPr lang="en-US" dirty="0"/>
              <a:t>The purpose of reverse engineering is to manufacture another object based on a physic and existing object for which 3D CAD is not available. </a:t>
            </a:r>
          </a:p>
          <a:p>
            <a:pPr algn="just"/>
            <a:r>
              <a:rPr lang="en-US" dirty="0"/>
              <a:t>The scanner</a:t>
            </a:r>
            <a:r>
              <a:rPr lang="pl-PL" dirty="0"/>
              <a:t> </a:t>
            </a:r>
            <a:r>
              <a:rPr lang="pl-PL" dirty="0" err="1"/>
              <a:t>can</a:t>
            </a:r>
            <a:r>
              <a:rPr lang="en-US" dirty="0"/>
              <a:t> convert the physical object into point cloud. This kind of reverse engineering can be used to make digital 3D record of the objects, for security copies, shows it in presentations to the competitors about how it works, identify potential patent infringement</a:t>
            </a:r>
            <a:r>
              <a:rPr lang="pl-PL" dirty="0"/>
              <a:t>.</a:t>
            </a:r>
          </a:p>
        </p:txBody>
      </p:sp>
    </p:spTree>
    <p:extLst>
      <p:ext uri="{BB962C8B-B14F-4D97-AF65-F5344CB8AC3E}">
        <p14:creationId xmlns:p14="http://schemas.microsoft.com/office/powerpoint/2010/main" val="385042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116824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9"/>
          <p:cNvSpPr>
            <a:spLocks noGrp="1"/>
          </p:cNvSpPr>
          <p:nvPr>
            <p:ph type="sldNum" sz="quarter" idx="12"/>
          </p:nvPr>
        </p:nvSpPr>
        <p:spPr>
          <a:xfrm>
            <a:off x="9204945" y="6265946"/>
            <a:ext cx="2743200" cy="365125"/>
          </a:xfrm>
        </p:spPr>
        <p:txBody>
          <a:bodyPr/>
          <a:lstStyle/>
          <a:p>
            <a:fld id="{3E0D0994-31D5-42DD-BB85-440EC4FDF1B0}" type="slidenum">
              <a:rPr lang="pl-PL" sz="1600" smtClean="0"/>
              <a:t>8</a:t>
            </a:fld>
            <a:endParaRPr lang="pl-PL" sz="1600" dirty="0"/>
          </a:p>
        </p:txBody>
      </p:sp>
      <p:cxnSp>
        <p:nvCxnSpPr>
          <p:cNvPr id="13" name="Straight Connector 12"/>
          <p:cNvCxnSpPr/>
          <p:nvPr/>
        </p:nvCxnSpPr>
        <p:spPr>
          <a:xfrm>
            <a:off x="0" y="5744567"/>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A blue text on a black background&#10;&#10;Description automatically generated">
            <a:extLst>
              <a:ext uri="{FF2B5EF4-FFF2-40B4-BE49-F238E27FC236}">
                <a16:creationId xmlns:a16="http://schemas.microsoft.com/office/drawing/2014/main" id="{E5DF30E9-5EC2-637E-1846-E9A1D275D08D}"/>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9725" y="226110"/>
            <a:ext cx="2878434" cy="825737"/>
          </a:xfrm>
          <a:prstGeom prst="rect">
            <a:avLst/>
          </a:prstGeom>
          <a:noFill/>
          <a:ln>
            <a:noFill/>
          </a:ln>
        </p:spPr>
      </p:pic>
      <p:pic>
        <p:nvPicPr>
          <p:cNvPr id="10" name="Picture 9">
            <a:extLst>
              <a:ext uri="{FF2B5EF4-FFF2-40B4-BE49-F238E27FC236}">
                <a16:creationId xmlns:a16="http://schemas.microsoft.com/office/drawing/2014/main" id="{99933C34-7E2B-9B5B-2416-D5E9D0005666}"/>
              </a:ext>
            </a:extLst>
          </p:cNvPr>
          <p:cNvPicPr>
            <a:picLocks noChangeAspect="1"/>
          </p:cNvPicPr>
          <p:nvPr/>
        </p:nvPicPr>
        <p:blipFill>
          <a:blip r:embed="rId3"/>
          <a:stretch>
            <a:fillRect/>
          </a:stretch>
        </p:blipFill>
        <p:spPr>
          <a:xfrm>
            <a:off x="10304481" y="256992"/>
            <a:ext cx="1643664" cy="867295"/>
          </a:xfrm>
          <a:prstGeom prst="rect">
            <a:avLst/>
          </a:prstGeom>
        </p:spPr>
      </p:pic>
      <p:sp>
        <p:nvSpPr>
          <p:cNvPr id="11" name="TextBox 10">
            <a:extLst>
              <a:ext uri="{FF2B5EF4-FFF2-40B4-BE49-F238E27FC236}">
                <a16:creationId xmlns:a16="http://schemas.microsoft.com/office/drawing/2014/main" id="{11ED9ED5-F381-1C0E-FEE2-DF726CB2BC3F}"/>
              </a:ext>
            </a:extLst>
          </p:cNvPr>
          <p:cNvSpPr txBox="1"/>
          <p:nvPr/>
        </p:nvSpPr>
        <p:spPr>
          <a:xfrm>
            <a:off x="2631359" y="-11543"/>
            <a:ext cx="7579909" cy="1138773"/>
          </a:xfrm>
          <a:prstGeom prst="rect">
            <a:avLst/>
          </a:prstGeom>
          <a:noFill/>
        </p:spPr>
        <p:txBody>
          <a:bodyPr wrap="square" rtlCol="0">
            <a:spAutoFit/>
          </a:bodyPr>
          <a:lstStyle/>
          <a:p>
            <a:pPr algn="ctr"/>
            <a:r>
              <a:rPr lang="en-US" sz="1400" b="1" kern="0" dirty="0">
                <a:solidFill>
                  <a:srgbClr val="1D2228"/>
                </a:solidFill>
                <a:effectLst/>
                <a:latin typeface="Times New Roman" panose="02020603050405020304" pitchFamily="18" charset="0"/>
                <a:ea typeface="Times New Roman" panose="02020603050405020304" pitchFamily="18" charset="0"/>
              </a:rPr>
              <a:t>Erasmus+ </a:t>
            </a:r>
            <a:r>
              <a:rPr lang="en-US" sz="1400" b="1" kern="0" dirty="0" err="1">
                <a:solidFill>
                  <a:srgbClr val="1D2228"/>
                </a:solidFill>
                <a:effectLst/>
                <a:latin typeface="Times New Roman" panose="02020603050405020304" pitchFamily="18" charset="0"/>
                <a:ea typeface="Times New Roman" panose="02020603050405020304" pitchFamily="18" charset="0"/>
              </a:rPr>
              <a:t>Programme</a:t>
            </a:r>
            <a:r>
              <a:rPr lang="en-US" sz="1400" b="1" kern="0" dirty="0">
                <a:solidFill>
                  <a:srgbClr val="1D2228"/>
                </a:solidFill>
                <a:effectLst/>
                <a:latin typeface="Times New Roman" panose="02020603050405020304" pitchFamily="18" charset="0"/>
                <a:ea typeface="Times New Roman" panose="02020603050405020304" pitchFamily="18" charset="0"/>
              </a:rPr>
              <a:t> Key Action 2 Cooperation Partnerships </a:t>
            </a:r>
          </a:p>
          <a:p>
            <a:pPr algn="ctr"/>
            <a:r>
              <a:rPr lang="en-US" sz="1400" b="1" kern="0" dirty="0">
                <a:solidFill>
                  <a:srgbClr val="1D2228"/>
                </a:solidFill>
                <a:effectLst/>
                <a:latin typeface="Times New Roman" panose="02020603050405020304" pitchFamily="18" charset="0"/>
                <a:ea typeface="Times New Roman" panose="02020603050405020304" pitchFamily="18" charset="0"/>
              </a:rPr>
              <a:t>for Higher Education (KA220-HED)</a:t>
            </a:r>
          </a:p>
          <a:p>
            <a:pPr algn="ctr"/>
            <a:r>
              <a:rPr lang="en-US" sz="1600" b="1" kern="0" dirty="0">
                <a:solidFill>
                  <a:srgbClr val="002060"/>
                </a:solidFill>
                <a:effectLst/>
                <a:latin typeface="Times New Roman" panose="02020603050405020304" pitchFamily="18" charset="0"/>
                <a:ea typeface="Times New Roman" panose="02020603050405020304" pitchFamily="18" charset="0"/>
              </a:rPr>
              <a:t>Agreement number 2023-1-RO01-KA220-HED-000155412 </a:t>
            </a:r>
          </a:p>
          <a:p>
            <a:pPr algn="ctr"/>
            <a:r>
              <a:rPr lang="en-US" sz="1200" i="1" kern="0" dirty="0">
                <a:solidFill>
                  <a:srgbClr val="1D2228"/>
                </a:solidFill>
                <a:effectLst/>
                <a:latin typeface="Times New Roman" panose="02020603050405020304" pitchFamily="18" charset="0"/>
                <a:ea typeface="Times New Roman" panose="02020603050405020304" pitchFamily="18" charset="0"/>
              </a:rPr>
              <a:t>European Network for Additive Manufacturing in Industrial Design for Ukrainian </a:t>
            </a:r>
            <a:r>
              <a:rPr lang="en-US" sz="1200" i="1" kern="0" dirty="0" smtClean="0">
                <a:solidFill>
                  <a:srgbClr val="1D2228"/>
                </a:solidFill>
                <a:effectLst/>
                <a:latin typeface="Times New Roman" panose="02020603050405020304" pitchFamily="18" charset="0"/>
                <a:ea typeface="Times New Roman" panose="02020603050405020304" pitchFamily="18" charset="0"/>
              </a:rPr>
              <a:t>Context,</a:t>
            </a:r>
            <a:r>
              <a:rPr lang="pl-PL" sz="1200" i="1" kern="0" dirty="0" smtClean="0">
                <a:solidFill>
                  <a:srgbClr val="1D2228"/>
                </a:solidFill>
                <a:effectLst/>
                <a:latin typeface="Times New Roman" panose="02020603050405020304" pitchFamily="18" charset="0"/>
                <a:ea typeface="Times New Roman" panose="02020603050405020304" pitchFamily="18" charset="0"/>
              </a:rPr>
              <a:t/>
            </a:r>
            <a:br>
              <a:rPr lang="pl-PL" sz="1200" i="1" kern="0" dirty="0" smtClean="0">
                <a:solidFill>
                  <a:srgbClr val="1D2228"/>
                </a:solidFill>
                <a:effectLst/>
                <a:latin typeface="Times New Roman" panose="02020603050405020304" pitchFamily="18" charset="0"/>
                <a:ea typeface="Times New Roman" panose="02020603050405020304" pitchFamily="18" charset="0"/>
              </a:rPr>
            </a:br>
            <a:r>
              <a:rPr lang="pl-PL" sz="1200" i="1" kern="0" dirty="0" err="1" smtClean="0">
                <a:solidFill>
                  <a:srgbClr val="1D2228"/>
                </a:solidFill>
                <a:latin typeface="Times New Roman" panose="02020603050405020304" pitchFamily="18" charset="0"/>
                <a:ea typeface="Times New Roman" panose="02020603050405020304" pitchFamily="18" charset="0"/>
              </a:rPr>
              <a:t>Poznan</a:t>
            </a:r>
            <a:r>
              <a:rPr lang="pl-PL" sz="1200" i="1" kern="0" dirty="0">
                <a:solidFill>
                  <a:srgbClr val="1D2228"/>
                </a:solidFill>
                <a:latin typeface="Times New Roman" panose="02020603050405020304" pitchFamily="18" charset="0"/>
                <a:ea typeface="Times New Roman" panose="02020603050405020304" pitchFamily="18" charset="0"/>
              </a:rPr>
              <a:t>, POLAND, </a:t>
            </a:r>
            <a:r>
              <a:rPr lang="pl-PL" sz="1200" i="1" kern="0" dirty="0" err="1">
                <a:solidFill>
                  <a:srgbClr val="1D2228"/>
                </a:solidFill>
                <a:latin typeface="Times New Roman" panose="02020603050405020304" pitchFamily="18" charset="0"/>
                <a:ea typeface="Times New Roman" panose="02020603050405020304" pitchFamily="18" charset="0"/>
              </a:rPr>
              <a:t>November</a:t>
            </a:r>
            <a:r>
              <a:rPr lang="pl-PL" sz="1200" i="1" kern="0" dirty="0">
                <a:solidFill>
                  <a:srgbClr val="1D2228"/>
                </a:solidFill>
                <a:latin typeface="Times New Roman" panose="02020603050405020304" pitchFamily="18" charset="0"/>
                <a:ea typeface="Times New Roman" panose="02020603050405020304" pitchFamily="18" charset="0"/>
              </a:rPr>
              <a:t> 4th,</a:t>
            </a:r>
            <a:r>
              <a:rPr lang="en-US" sz="1200" i="1" kern="0" dirty="0">
                <a:solidFill>
                  <a:srgbClr val="1D2228"/>
                </a:solidFill>
                <a:latin typeface="Times New Roman" panose="02020603050405020304" pitchFamily="18" charset="0"/>
                <a:ea typeface="Times New Roman" panose="02020603050405020304" pitchFamily="18" charset="0"/>
              </a:rPr>
              <a:t> 2024 </a:t>
            </a:r>
            <a:endParaRPr lang="en-US" sz="1200" i="1" dirty="0"/>
          </a:p>
        </p:txBody>
      </p:sp>
      <p:pic>
        <p:nvPicPr>
          <p:cNvPr id="1028" name="Picture 4" descr="Poznan University of Technology International Relations Office | Poznan">
            <a:extLst>
              <a:ext uri="{FF2B5EF4-FFF2-40B4-BE49-F238E27FC236}">
                <a16:creationId xmlns:a16="http://schemas.microsoft.com/office/drawing/2014/main" id="{8FFE269A-2ACA-C0F9-85AE-B9FAE23D15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3669" y="5848941"/>
            <a:ext cx="945510" cy="94551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CF608BAD-AB2C-450D-89D7-B9358DA504B6}"/>
              </a:ext>
            </a:extLst>
          </p:cNvPr>
          <p:cNvPicPr>
            <a:picLocks noChangeAspect="1"/>
          </p:cNvPicPr>
          <p:nvPr/>
        </p:nvPicPr>
        <p:blipFill>
          <a:blip r:embed="rId5"/>
          <a:stretch>
            <a:fillRect/>
          </a:stretch>
        </p:blipFill>
        <p:spPr>
          <a:xfrm>
            <a:off x="2470309" y="5841183"/>
            <a:ext cx="1000879" cy="916771"/>
          </a:xfrm>
          <a:prstGeom prst="rect">
            <a:avLst/>
          </a:prstGeom>
        </p:spPr>
      </p:pic>
      <p:pic>
        <p:nvPicPr>
          <p:cNvPr id="19" name="Picture 18">
            <a:extLst>
              <a:ext uri="{FF2B5EF4-FFF2-40B4-BE49-F238E27FC236}">
                <a16:creationId xmlns:a16="http://schemas.microsoft.com/office/drawing/2014/main" id="{80E6C2CD-FC8E-5A0A-6412-4468A236B725}"/>
              </a:ext>
            </a:extLst>
          </p:cNvPr>
          <p:cNvPicPr>
            <a:picLocks noChangeAspect="1"/>
          </p:cNvPicPr>
          <p:nvPr/>
        </p:nvPicPr>
        <p:blipFill>
          <a:blip r:embed="rId6"/>
          <a:stretch>
            <a:fillRect/>
          </a:stretch>
        </p:blipFill>
        <p:spPr>
          <a:xfrm>
            <a:off x="6781660" y="5828597"/>
            <a:ext cx="945510" cy="941942"/>
          </a:xfrm>
          <a:prstGeom prst="rect">
            <a:avLst/>
          </a:prstGeom>
        </p:spPr>
      </p:pic>
      <p:pic>
        <p:nvPicPr>
          <p:cNvPr id="1038" name="Picture 14" descr="EDIBON | Móstoles">
            <a:extLst>
              <a:ext uri="{FF2B5EF4-FFF2-40B4-BE49-F238E27FC236}">
                <a16:creationId xmlns:a16="http://schemas.microsoft.com/office/drawing/2014/main" id="{775609A6-6984-02A2-1512-EE9D5CB862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25180" y="5765506"/>
            <a:ext cx="1000879" cy="1000879"/>
          </a:xfrm>
          <a:prstGeom prst="rect">
            <a:avLst/>
          </a:prstGeom>
          <a:noFill/>
          <a:extLst>
            <a:ext uri="{909E8E84-426E-40DD-AFC4-6F175D3DCCD1}">
              <a14:hiddenFill xmlns:a14="http://schemas.microsoft.com/office/drawing/2010/main">
                <a:solidFill>
                  <a:srgbClr val="FFFFFF"/>
                </a:solidFill>
              </a14:hiddenFill>
            </a:ext>
          </a:extLst>
        </p:spPr>
      </p:pic>
      <p:sp>
        <p:nvSpPr>
          <p:cNvPr id="16" name="Prostokąt 10"/>
          <p:cNvSpPr/>
          <p:nvPr/>
        </p:nvSpPr>
        <p:spPr>
          <a:xfrm>
            <a:off x="563361" y="1209269"/>
            <a:ext cx="11065278" cy="2585323"/>
          </a:xfrm>
          <a:prstGeom prst="rect">
            <a:avLst/>
          </a:prstGeom>
        </p:spPr>
        <p:txBody>
          <a:bodyPr wrap="square">
            <a:spAutoFit/>
          </a:bodyPr>
          <a:lstStyle/>
          <a:p>
            <a:pPr algn="just"/>
            <a:r>
              <a:rPr lang="en-US" b="1" dirty="0"/>
              <a:t>3.</a:t>
            </a:r>
            <a:r>
              <a:rPr lang="pl-PL" b="1" dirty="0"/>
              <a:t> </a:t>
            </a:r>
            <a:r>
              <a:rPr lang="en-US" b="1" dirty="0"/>
              <a:t>Application of reverse engineering to the production of biomedical engineering products</a:t>
            </a:r>
          </a:p>
          <a:p>
            <a:pPr algn="just"/>
            <a:endParaRPr lang="en-US" dirty="0"/>
          </a:p>
          <a:p>
            <a:pPr algn="just"/>
            <a:r>
              <a:rPr lang="en-US" dirty="0"/>
              <a:t>Reverse engineering is pivotal in medical life sciences, providing significant advantages such as reduced time and costs, along with enhanced product accuracy. Modern medical production systems integrate advanced measurement techniques to precisely capture human anatomy, sophisticated software for CAD model design, cutting-edge fabrication technologies, and innovative materials for improved manufacturing outcomes. In fields like orthopedics, dentistry, and reconstructive surgery, reverse engineering enables detailed imaging, modeling, and replication of </a:t>
            </a:r>
            <a:r>
              <a:rPr lang="pl-PL" dirty="0"/>
              <a:t/>
            </a:r>
            <a:br>
              <a:rPr lang="pl-PL" dirty="0"/>
            </a:br>
            <a:r>
              <a:rPr lang="en-US" dirty="0"/>
              <a:t>a patient’s bone structure, allowing surgeons to meticulously plan and evaluate procedures before actual implementation.</a:t>
            </a:r>
          </a:p>
        </p:txBody>
      </p:sp>
    </p:spTree>
    <p:extLst>
      <p:ext uri="{BB962C8B-B14F-4D97-AF65-F5344CB8AC3E}">
        <p14:creationId xmlns:p14="http://schemas.microsoft.com/office/powerpoint/2010/main" val="2928535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116824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9"/>
          <p:cNvSpPr>
            <a:spLocks noGrp="1"/>
          </p:cNvSpPr>
          <p:nvPr>
            <p:ph type="sldNum" sz="quarter" idx="12"/>
          </p:nvPr>
        </p:nvSpPr>
        <p:spPr>
          <a:xfrm>
            <a:off x="9204945" y="6265946"/>
            <a:ext cx="2743200" cy="365125"/>
          </a:xfrm>
        </p:spPr>
        <p:txBody>
          <a:bodyPr/>
          <a:lstStyle/>
          <a:p>
            <a:fld id="{3E0D0994-31D5-42DD-BB85-440EC4FDF1B0}" type="slidenum">
              <a:rPr lang="pl-PL" sz="1600" smtClean="0"/>
              <a:t>9</a:t>
            </a:fld>
            <a:endParaRPr lang="pl-PL" sz="1600" dirty="0"/>
          </a:p>
        </p:txBody>
      </p:sp>
      <p:cxnSp>
        <p:nvCxnSpPr>
          <p:cNvPr id="13" name="Straight Connector 12"/>
          <p:cNvCxnSpPr/>
          <p:nvPr/>
        </p:nvCxnSpPr>
        <p:spPr>
          <a:xfrm>
            <a:off x="0" y="5744567"/>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A blue text on a black background&#10;&#10;Description automatically generated">
            <a:extLst>
              <a:ext uri="{FF2B5EF4-FFF2-40B4-BE49-F238E27FC236}">
                <a16:creationId xmlns:a16="http://schemas.microsoft.com/office/drawing/2014/main" id="{E5DF30E9-5EC2-637E-1846-E9A1D275D08D}"/>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9725" y="226110"/>
            <a:ext cx="2878434" cy="825737"/>
          </a:xfrm>
          <a:prstGeom prst="rect">
            <a:avLst/>
          </a:prstGeom>
          <a:noFill/>
          <a:ln>
            <a:noFill/>
          </a:ln>
        </p:spPr>
      </p:pic>
      <p:pic>
        <p:nvPicPr>
          <p:cNvPr id="10" name="Picture 9">
            <a:extLst>
              <a:ext uri="{FF2B5EF4-FFF2-40B4-BE49-F238E27FC236}">
                <a16:creationId xmlns:a16="http://schemas.microsoft.com/office/drawing/2014/main" id="{99933C34-7E2B-9B5B-2416-D5E9D0005666}"/>
              </a:ext>
            </a:extLst>
          </p:cNvPr>
          <p:cNvPicPr>
            <a:picLocks noChangeAspect="1"/>
          </p:cNvPicPr>
          <p:nvPr/>
        </p:nvPicPr>
        <p:blipFill>
          <a:blip r:embed="rId3"/>
          <a:stretch>
            <a:fillRect/>
          </a:stretch>
        </p:blipFill>
        <p:spPr>
          <a:xfrm>
            <a:off x="10304481" y="256992"/>
            <a:ext cx="1643664" cy="867295"/>
          </a:xfrm>
          <a:prstGeom prst="rect">
            <a:avLst/>
          </a:prstGeom>
        </p:spPr>
      </p:pic>
      <p:sp>
        <p:nvSpPr>
          <p:cNvPr id="11" name="TextBox 10">
            <a:extLst>
              <a:ext uri="{FF2B5EF4-FFF2-40B4-BE49-F238E27FC236}">
                <a16:creationId xmlns:a16="http://schemas.microsoft.com/office/drawing/2014/main" id="{11ED9ED5-F381-1C0E-FEE2-DF726CB2BC3F}"/>
              </a:ext>
            </a:extLst>
          </p:cNvPr>
          <p:cNvSpPr txBox="1"/>
          <p:nvPr/>
        </p:nvSpPr>
        <p:spPr>
          <a:xfrm>
            <a:off x="2631359" y="-11543"/>
            <a:ext cx="7579909" cy="1138773"/>
          </a:xfrm>
          <a:prstGeom prst="rect">
            <a:avLst/>
          </a:prstGeom>
          <a:noFill/>
        </p:spPr>
        <p:txBody>
          <a:bodyPr wrap="square" rtlCol="0">
            <a:spAutoFit/>
          </a:bodyPr>
          <a:lstStyle/>
          <a:p>
            <a:pPr algn="ctr"/>
            <a:r>
              <a:rPr lang="en-US" sz="1400" b="1" kern="0" dirty="0">
                <a:solidFill>
                  <a:srgbClr val="1D2228"/>
                </a:solidFill>
                <a:effectLst/>
                <a:latin typeface="Times New Roman" panose="02020603050405020304" pitchFamily="18" charset="0"/>
                <a:ea typeface="Times New Roman" panose="02020603050405020304" pitchFamily="18" charset="0"/>
              </a:rPr>
              <a:t>Erasmus+ </a:t>
            </a:r>
            <a:r>
              <a:rPr lang="en-US" sz="1400" b="1" kern="0" dirty="0" err="1">
                <a:solidFill>
                  <a:srgbClr val="1D2228"/>
                </a:solidFill>
                <a:effectLst/>
                <a:latin typeface="Times New Roman" panose="02020603050405020304" pitchFamily="18" charset="0"/>
                <a:ea typeface="Times New Roman" panose="02020603050405020304" pitchFamily="18" charset="0"/>
              </a:rPr>
              <a:t>Programme</a:t>
            </a:r>
            <a:r>
              <a:rPr lang="en-US" sz="1400" b="1" kern="0" dirty="0">
                <a:solidFill>
                  <a:srgbClr val="1D2228"/>
                </a:solidFill>
                <a:effectLst/>
                <a:latin typeface="Times New Roman" panose="02020603050405020304" pitchFamily="18" charset="0"/>
                <a:ea typeface="Times New Roman" panose="02020603050405020304" pitchFamily="18" charset="0"/>
              </a:rPr>
              <a:t> Key Action 2 Cooperation Partnerships </a:t>
            </a:r>
          </a:p>
          <a:p>
            <a:pPr algn="ctr"/>
            <a:r>
              <a:rPr lang="en-US" sz="1400" b="1" kern="0" dirty="0">
                <a:solidFill>
                  <a:srgbClr val="1D2228"/>
                </a:solidFill>
                <a:effectLst/>
                <a:latin typeface="Times New Roman" panose="02020603050405020304" pitchFamily="18" charset="0"/>
                <a:ea typeface="Times New Roman" panose="02020603050405020304" pitchFamily="18" charset="0"/>
              </a:rPr>
              <a:t>for Higher Education (KA220-HED)</a:t>
            </a:r>
          </a:p>
          <a:p>
            <a:pPr algn="ctr"/>
            <a:r>
              <a:rPr lang="en-US" sz="1600" b="1" kern="0" dirty="0">
                <a:solidFill>
                  <a:srgbClr val="002060"/>
                </a:solidFill>
                <a:effectLst/>
                <a:latin typeface="Times New Roman" panose="02020603050405020304" pitchFamily="18" charset="0"/>
                <a:ea typeface="Times New Roman" panose="02020603050405020304" pitchFamily="18" charset="0"/>
              </a:rPr>
              <a:t>Agreement number 2023-1-RO01-KA220-HED-000155412 </a:t>
            </a:r>
          </a:p>
          <a:p>
            <a:pPr algn="ctr"/>
            <a:r>
              <a:rPr lang="en-US" sz="1200" i="1" kern="0" dirty="0">
                <a:solidFill>
                  <a:srgbClr val="1D2228"/>
                </a:solidFill>
                <a:effectLst/>
                <a:latin typeface="Times New Roman" panose="02020603050405020304" pitchFamily="18" charset="0"/>
                <a:ea typeface="Times New Roman" panose="02020603050405020304" pitchFamily="18" charset="0"/>
              </a:rPr>
              <a:t>European Network for Additive Manufacturing in Industrial Design for Ukrainian </a:t>
            </a:r>
            <a:r>
              <a:rPr lang="en-US" sz="1200" i="1" kern="0" dirty="0" smtClean="0">
                <a:solidFill>
                  <a:srgbClr val="1D2228"/>
                </a:solidFill>
                <a:effectLst/>
                <a:latin typeface="Times New Roman" panose="02020603050405020304" pitchFamily="18" charset="0"/>
                <a:ea typeface="Times New Roman" panose="02020603050405020304" pitchFamily="18" charset="0"/>
              </a:rPr>
              <a:t>Context, </a:t>
            </a:r>
            <a:r>
              <a:rPr lang="pl-PL" sz="1200" i="1" kern="0" dirty="0" smtClean="0">
                <a:solidFill>
                  <a:srgbClr val="1D2228"/>
                </a:solidFill>
                <a:effectLst/>
                <a:latin typeface="Times New Roman" panose="02020603050405020304" pitchFamily="18" charset="0"/>
                <a:ea typeface="Times New Roman" panose="02020603050405020304" pitchFamily="18" charset="0"/>
              </a:rPr>
              <a:t/>
            </a:r>
            <a:br>
              <a:rPr lang="pl-PL" sz="1200" i="1" kern="0" dirty="0" smtClean="0">
                <a:solidFill>
                  <a:srgbClr val="1D2228"/>
                </a:solidFill>
                <a:effectLst/>
                <a:latin typeface="Times New Roman" panose="02020603050405020304" pitchFamily="18" charset="0"/>
                <a:ea typeface="Times New Roman" panose="02020603050405020304" pitchFamily="18" charset="0"/>
              </a:rPr>
            </a:br>
            <a:r>
              <a:rPr lang="pl-PL" sz="1200" i="1" kern="0" dirty="0" err="1" smtClean="0">
                <a:solidFill>
                  <a:srgbClr val="1D2228"/>
                </a:solidFill>
                <a:latin typeface="Times New Roman" panose="02020603050405020304" pitchFamily="18" charset="0"/>
                <a:ea typeface="Times New Roman" panose="02020603050405020304" pitchFamily="18" charset="0"/>
              </a:rPr>
              <a:t>Poznan</a:t>
            </a:r>
            <a:r>
              <a:rPr lang="pl-PL" sz="1200" i="1" kern="0" dirty="0">
                <a:solidFill>
                  <a:srgbClr val="1D2228"/>
                </a:solidFill>
                <a:latin typeface="Times New Roman" panose="02020603050405020304" pitchFamily="18" charset="0"/>
                <a:ea typeface="Times New Roman" panose="02020603050405020304" pitchFamily="18" charset="0"/>
              </a:rPr>
              <a:t>, POLAND, </a:t>
            </a:r>
            <a:r>
              <a:rPr lang="pl-PL" sz="1200" i="1" kern="0" dirty="0" err="1">
                <a:solidFill>
                  <a:srgbClr val="1D2228"/>
                </a:solidFill>
                <a:latin typeface="Times New Roman" panose="02020603050405020304" pitchFamily="18" charset="0"/>
                <a:ea typeface="Times New Roman" panose="02020603050405020304" pitchFamily="18" charset="0"/>
              </a:rPr>
              <a:t>November</a:t>
            </a:r>
            <a:r>
              <a:rPr lang="pl-PL" sz="1200" i="1" kern="0" dirty="0">
                <a:solidFill>
                  <a:srgbClr val="1D2228"/>
                </a:solidFill>
                <a:latin typeface="Times New Roman" panose="02020603050405020304" pitchFamily="18" charset="0"/>
                <a:ea typeface="Times New Roman" panose="02020603050405020304" pitchFamily="18" charset="0"/>
              </a:rPr>
              <a:t> 4th,</a:t>
            </a:r>
            <a:r>
              <a:rPr lang="en-US" sz="1200" i="1" kern="0" dirty="0">
                <a:solidFill>
                  <a:srgbClr val="1D2228"/>
                </a:solidFill>
                <a:latin typeface="Times New Roman" panose="02020603050405020304" pitchFamily="18" charset="0"/>
                <a:ea typeface="Times New Roman" panose="02020603050405020304" pitchFamily="18" charset="0"/>
              </a:rPr>
              <a:t> 2024 </a:t>
            </a:r>
            <a:endParaRPr lang="en-US" sz="1200" i="1" dirty="0"/>
          </a:p>
        </p:txBody>
      </p:sp>
      <p:pic>
        <p:nvPicPr>
          <p:cNvPr id="1028" name="Picture 4" descr="Poznan University of Technology International Relations Office | Poznan">
            <a:extLst>
              <a:ext uri="{FF2B5EF4-FFF2-40B4-BE49-F238E27FC236}">
                <a16:creationId xmlns:a16="http://schemas.microsoft.com/office/drawing/2014/main" id="{8FFE269A-2ACA-C0F9-85AE-B9FAE23D15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3669" y="5848941"/>
            <a:ext cx="945510" cy="94551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CF608BAD-AB2C-450D-89D7-B9358DA504B6}"/>
              </a:ext>
            </a:extLst>
          </p:cNvPr>
          <p:cNvPicPr>
            <a:picLocks noChangeAspect="1"/>
          </p:cNvPicPr>
          <p:nvPr/>
        </p:nvPicPr>
        <p:blipFill>
          <a:blip r:embed="rId5"/>
          <a:stretch>
            <a:fillRect/>
          </a:stretch>
        </p:blipFill>
        <p:spPr>
          <a:xfrm>
            <a:off x="2470309" y="5841183"/>
            <a:ext cx="1000879" cy="916771"/>
          </a:xfrm>
          <a:prstGeom prst="rect">
            <a:avLst/>
          </a:prstGeom>
        </p:spPr>
      </p:pic>
      <p:pic>
        <p:nvPicPr>
          <p:cNvPr id="19" name="Picture 18">
            <a:extLst>
              <a:ext uri="{FF2B5EF4-FFF2-40B4-BE49-F238E27FC236}">
                <a16:creationId xmlns:a16="http://schemas.microsoft.com/office/drawing/2014/main" id="{80E6C2CD-FC8E-5A0A-6412-4468A236B725}"/>
              </a:ext>
            </a:extLst>
          </p:cNvPr>
          <p:cNvPicPr>
            <a:picLocks noChangeAspect="1"/>
          </p:cNvPicPr>
          <p:nvPr/>
        </p:nvPicPr>
        <p:blipFill>
          <a:blip r:embed="rId6"/>
          <a:stretch>
            <a:fillRect/>
          </a:stretch>
        </p:blipFill>
        <p:spPr>
          <a:xfrm>
            <a:off x="6781660" y="5828597"/>
            <a:ext cx="945510" cy="941942"/>
          </a:xfrm>
          <a:prstGeom prst="rect">
            <a:avLst/>
          </a:prstGeom>
        </p:spPr>
      </p:pic>
      <p:pic>
        <p:nvPicPr>
          <p:cNvPr id="1038" name="Picture 14" descr="EDIBON | Móstoles">
            <a:extLst>
              <a:ext uri="{FF2B5EF4-FFF2-40B4-BE49-F238E27FC236}">
                <a16:creationId xmlns:a16="http://schemas.microsoft.com/office/drawing/2014/main" id="{775609A6-6984-02A2-1512-EE9D5CB862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25180" y="5765506"/>
            <a:ext cx="1000879" cy="1000879"/>
          </a:xfrm>
          <a:prstGeom prst="rect">
            <a:avLst/>
          </a:prstGeom>
          <a:noFill/>
          <a:extLst>
            <a:ext uri="{909E8E84-426E-40DD-AFC4-6F175D3DCCD1}">
              <a14:hiddenFill xmlns:a14="http://schemas.microsoft.com/office/drawing/2010/main">
                <a:solidFill>
                  <a:srgbClr val="FFFFFF"/>
                </a:solidFill>
              </a14:hiddenFill>
            </a:ext>
          </a:extLst>
        </p:spPr>
      </p:pic>
      <p:sp>
        <p:nvSpPr>
          <p:cNvPr id="16" name="Prostokąt 10"/>
          <p:cNvSpPr/>
          <p:nvPr/>
        </p:nvSpPr>
        <p:spPr>
          <a:xfrm>
            <a:off x="563361" y="1209269"/>
            <a:ext cx="11065278" cy="646331"/>
          </a:xfrm>
          <a:prstGeom prst="rect">
            <a:avLst/>
          </a:prstGeom>
        </p:spPr>
        <p:txBody>
          <a:bodyPr wrap="square">
            <a:spAutoFit/>
          </a:bodyPr>
          <a:lstStyle/>
          <a:p>
            <a:r>
              <a:rPr lang="en-GB" b="1" i="1" dirty="0"/>
              <a:t>3.1 </a:t>
            </a:r>
            <a:r>
              <a:rPr lang="en-US" b="1" i="1" dirty="0"/>
              <a:t>Reverse</a:t>
            </a:r>
            <a:r>
              <a:rPr lang="pl-PL" b="1" i="1" dirty="0"/>
              <a:t> engineering in </a:t>
            </a:r>
            <a:r>
              <a:rPr lang="en-US" b="1" i="1" dirty="0"/>
              <a:t>prosthetic</a:t>
            </a:r>
            <a:r>
              <a:rPr lang="pl-PL" b="1" i="1" dirty="0"/>
              <a:t> </a:t>
            </a:r>
            <a:r>
              <a:rPr lang="pl-PL" b="1" i="1" dirty="0" err="1"/>
              <a:t>application</a:t>
            </a:r>
            <a:endParaRPr lang="pl-PL" b="1" i="1" dirty="0"/>
          </a:p>
          <a:p>
            <a:endParaRPr lang="en-US" dirty="0"/>
          </a:p>
        </p:txBody>
      </p:sp>
      <p:sp>
        <p:nvSpPr>
          <p:cNvPr id="5" name="Prostokąt 4"/>
          <p:cNvSpPr/>
          <p:nvPr/>
        </p:nvSpPr>
        <p:spPr>
          <a:xfrm>
            <a:off x="563360" y="1741630"/>
            <a:ext cx="10976599" cy="2585323"/>
          </a:xfrm>
          <a:prstGeom prst="rect">
            <a:avLst/>
          </a:prstGeom>
        </p:spPr>
        <p:txBody>
          <a:bodyPr wrap="square">
            <a:spAutoFit/>
          </a:bodyPr>
          <a:lstStyle/>
          <a:p>
            <a:pPr algn="just">
              <a:spcAft>
                <a:spcPts val="0"/>
              </a:spcAft>
            </a:pPr>
            <a:r>
              <a:rPr lang="en-GB" dirty="0">
                <a:latin typeface="Calibri" panose="020F0502020204030204" pitchFamily="34" charset="0"/>
                <a:ea typeface="Calibri" panose="020F0502020204030204" pitchFamily="34" charset="0"/>
                <a:cs typeface="Calibri" panose="020F0502020204030204" pitchFamily="34" charset="0"/>
              </a:rPr>
              <a:t>Filip </a:t>
            </a:r>
            <a:r>
              <a:rPr lang="en-GB" dirty="0" err="1">
                <a:latin typeface="Calibri" panose="020F0502020204030204" pitchFamily="34" charset="0"/>
                <a:ea typeface="Calibri" panose="020F0502020204030204" pitchFamily="34" charset="0"/>
                <a:cs typeface="Calibri" panose="020F0502020204030204" pitchFamily="34" charset="0"/>
              </a:rPr>
              <a:t>Górski</a:t>
            </a:r>
            <a:r>
              <a:rPr lang="en-GB" dirty="0">
                <a:latin typeface="Calibri" panose="020F0502020204030204" pitchFamily="34" charset="0"/>
                <a:ea typeface="Calibri" panose="020F0502020204030204" pitchFamily="34" charset="0"/>
                <a:cs typeface="Calibri" panose="020F0502020204030204" pitchFamily="34" charset="0"/>
              </a:rPr>
              <a:t> and colleagues, in their article</a:t>
            </a:r>
            <a:r>
              <a:rPr lang="en-GB" b="1" dirty="0">
                <a:latin typeface="Calibri" panose="020F0502020204030204" pitchFamily="34" charset="0"/>
                <a:ea typeface="Calibri" panose="020F0502020204030204" pitchFamily="34" charset="0"/>
                <a:cs typeface="Calibri" panose="020F0502020204030204" pitchFamily="34" charset="0"/>
              </a:rPr>
              <a:t> "Development and Testing of an Individualized </a:t>
            </a:r>
            <a:r>
              <a:rPr lang="en-GB" b="1" dirty="0" err="1">
                <a:latin typeface="Calibri" panose="020F0502020204030204" pitchFamily="34" charset="0"/>
                <a:ea typeface="Calibri" panose="020F0502020204030204" pitchFamily="34" charset="0"/>
                <a:cs typeface="Calibri" panose="020F0502020204030204" pitchFamily="34" charset="0"/>
              </a:rPr>
              <a:t>Sensorized</a:t>
            </a:r>
            <a:r>
              <a:rPr lang="en-GB" b="1" dirty="0">
                <a:latin typeface="Calibri" panose="020F0502020204030204" pitchFamily="34" charset="0"/>
                <a:ea typeface="Calibri" panose="020F0502020204030204" pitchFamily="34" charset="0"/>
                <a:cs typeface="Calibri" panose="020F0502020204030204" pitchFamily="34" charset="0"/>
              </a:rPr>
              <a:t> 3D Printed Upper Limb Bicycle Prosthesis for Adult Patients" </a:t>
            </a:r>
            <a:r>
              <a:rPr lang="en-GB" dirty="0">
                <a:latin typeface="Calibri" panose="020F0502020204030204" pitchFamily="34" charset="0"/>
                <a:ea typeface="Calibri" panose="020F0502020204030204" pitchFamily="34" charset="0"/>
                <a:cs typeface="Calibri" panose="020F0502020204030204" pitchFamily="34" charset="0"/>
              </a:rPr>
              <a:t>present the design and evaluation of a personalized prosthetic device tailored for an adult patient, specifically for activities such as bicycle riding. The prosthesis was developed using 3D scanning, semi-automated design with the </a:t>
            </a:r>
            <a:r>
              <a:rPr lang="en-GB" dirty="0" err="1">
                <a:latin typeface="Calibri" panose="020F0502020204030204" pitchFamily="34" charset="0"/>
                <a:ea typeface="Calibri" panose="020F0502020204030204" pitchFamily="34" charset="0"/>
                <a:cs typeface="Calibri" panose="020F0502020204030204" pitchFamily="34" charset="0"/>
              </a:rPr>
              <a:t>AutoMedPrint</a:t>
            </a:r>
            <a:r>
              <a:rPr lang="en-GB" dirty="0">
                <a:latin typeface="Calibri" panose="020F0502020204030204" pitchFamily="34" charset="0"/>
                <a:ea typeface="Calibri" panose="020F0502020204030204" pitchFamily="34" charset="0"/>
                <a:cs typeface="Calibri" panose="020F0502020204030204" pitchFamily="34" charset="0"/>
              </a:rPr>
              <a:t> system, and low-cost Fused Deposition Modelling (FDM) technology for 3D printing. It features integrated force and movement sensors and was subjected to rigorous testing across various dynamic scenarios to assess functionality, mitigate potential risks, and refine the design prior to activating the end effector. The article comprehensively details the design, production, and testing processes, showcasing the successful implementation and identifying areas for mechanical and electrical improvement</a:t>
            </a:r>
            <a:r>
              <a:rPr lang="pl-PL" dirty="0">
                <a:latin typeface="Calibri" panose="020F0502020204030204" pitchFamily="34" charset="0"/>
                <a:ea typeface="Calibri" panose="020F0502020204030204" pitchFamily="34" charset="0"/>
                <a:cs typeface="Calibri" panose="020F0502020204030204" pitchFamily="34" charset="0"/>
              </a:rPr>
              <a:t>s.</a:t>
            </a:r>
            <a:endParaRPr lang="pl-PL"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90415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18485</TotalTime>
  <Words>1227</Words>
  <Application>Microsoft Office PowerPoint</Application>
  <PresentationFormat>Panoramiczny</PresentationFormat>
  <Paragraphs>132</Paragraphs>
  <Slides>14</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14</vt:i4>
      </vt:variant>
    </vt:vector>
  </HeadingPairs>
  <TitlesOfParts>
    <vt:vector size="20" baseType="lpstr">
      <vt:lpstr>Arial</vt:lpstr>
      <vt:lpstr>Calibri</vt:lpstr>
      <vt:lpstr>Calibri Light</vt:lpstr>
      <vt:lpstr>Times New Roman</vt:lpstr>
      <vt:lpstr>Wingdings</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Morpho-structural analysis of structures made of materials used in Additive Manufacturing</dc:title>
  <dc:creator>Diana Irinel Baila (24738)</dc:creator>
  <cp:lastModifiedBy>Użytkownik systemu Windows</cp:lastModifiedBy>
  <cp:revision>261</cp:revision>
  <dcterms:created xsi:type="dcterms:W3CDTF">2021-07-25T18:33:25Z</dcterms:created>
  <dcterms:modified xsi:type="dcterms:W3CDTF">2024-11-03T18:59:03Z</dcterms:modified>
</cp:coreProperties>
</file>