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9" r:id="rId2"/>
    <p:sldId id="390" r:id="rId3"/>
    <p:sldId id="392" r:id="rId4"/>
    <p:sldId id="403" r:id="rId5"/>
    <p:sldId id="324" r:id="rId6"/>
    <p:sldId id="404" r:id="rId7"/>
    <p:sldId id="405" r:id="rId8"/>
    <p:sldId id="406" r:id="rId9"/>
    <p:sldId id="411" r:id="rId10"/>
    <p:sldId id="410" r:id="rId11"/>
    <p:sldId id="38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791AA1-728A-441A-A6B5-DCC220D53EC8}" v="17" dt="2024-11-04T09:51:16.4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374" autoAdjust="0"/>
    <p:restoredTop sz="87189" autoAdjust="0"/>
  </p:normalViewPr>
  <p:slideViewPr>
    <p:cSldViewPr snapToGrid="0">
      <p:cViewPr varScale="1">
        <p:scale>
          <a:sx n="63" d="100"/>
          <a:sy n="63" d="100"/>
        </p:scale>
        <p:origin x="-720" y="-10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FE4E4-24C7-4407-B406-F5E1912D2682}" type="datetimeFigureOut">
              <a:rPr lang="pl-PL" smtClean="0"/>
              <a:pPr/>
              <a:t>2024-11-08</a:t>
            </a:fld>
            <a:endParaRPr lang="pl-PL"/>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ED75C6-CA03-402B-9FDA-723073C62605}" type="slidenum">
              <a:rPr lang="pl-PL" smtClean="0"/>
              <a:pPr/>
              <a:t>‹#›</a:t>
            </a:fld>
            <a:endParaRPr lang="pl-PL"/>
          </a:p>
        </p:txBody>
      </p:sp>
    </p:spTree>
    <p:extLst>
      <p:ext uri="{BB962C8B-B14F-4D97-AF65-F5344CB8AC3E}">
        <p14:creationId xmlns:p14="http://schemas.microsoft.com/office/powerpoint/2010/main" xmlns="" val="2727208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n.wikipedia.org/wiki/Shape-memory_alloy" TargetMode="External"/><Relationship Id="rId2" Type="http://schemas.openxmlformats.org/officeDocument/2006/relationships/slide" Target="../slides/slide5.xml"/><Relationship Id="rId1" Type="http://schemas.openxmlformats.org/officeDocument/2006/relationships/notesMaster" Target="../notesMasters/notesMaster1.xml"/><Relationship Id="rId5" Type="http://schemas.openxmlformats.org/officeDocument/2006/relationships/hyperlink" Target="https://en.wikipedia.org/wiki/Pseudoelasticity" TargetMode="External"/><Relationship Id="rId4" Type="http://schemas.openxmlformats.org/officeDocument/2006/relationships/hyperlink" Target="https://en.wikipedia.org/wiki/Shape-memory_polymer"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202122"/>
                </a:solidFill>
                <a:effectLst/>
                <a:highlight>
                  <a:srgbClr val="FFFFFF"/>
                </a:highlight>
                <a:latin typeface="Arial" panose="020B0604020202020204" pitchFamily="34" charset="0"/>
                <a:hlinkClick r:id="rId3" tooltip="Shape-memory alloy"/>
              </a:rPr>
              <a:t>Shape-memory alloys</a:t>
            </a:r>
            <a:r>
              <a:rPr lang="en-US" sz="1200" b="0" i="0" dirty="0">
                <a:solidFill>
                  <a:srgbClr val="202122"/>
                </a:solidFill>
                <a:effectLst/>
                <a:highlight>
                  <a:srgbClr val="FFFFFF"/>
                </a:highlight>
                <a:latin typeface="Arial" panose="020B0604020202020204" pitchFamily="34" charset="0"/>
              </a:rPr>
              <a:t> and </a:t>
            </a:r>
            <a:r>
              <a:rPr lang="en-US" sz="1200" b="0" i="0" u="none" strike="noStrike" dirty="0">
                <a:solidFill>
                  <a:srgbClr val="202122"/>
                </a:solidFill>
                <a:effectLst/>
                <a:highlight>
                  <a:srgbClr val="FFFFFF"/>
                </a:highlight>
                <a:latin typeface="Arial" panose="020B0604020202020204" pitchFamily="34" charset="0"/>
                <a:hlinkClick r:id="rId4" tooltip="Shape-memory polymer"/>
              </a:rPr>
              <a:t>shape-memory polymers</a:t>
            </a:r>
            <a:r>
              <a:rPr lang="en-US" sz="1200" b="0" i="0" dirty="0">
                <a:solidFill>
                  <a:srgbClr val="202122"/>
                </a:solidFill>
                <a:effectLst/>
                <a:highlight>
                  <a:srgbClr val="FFFFFF"/>
                </a:highlight>
                <a:latin typeface="Arial" panose="020B0604020202020204" pitchFamily="34" charset="0"/>
              </a:rPr>
              <a:t> are materials in which large deformation can be induced and recovered through temperature changes or stress changes (</a:t>
            </a:r>
            <a:r>
              <a:rPr lang="en-US" sz="1200" b="0" i="0" u="none" strike="noStrike" dirty="0" err="1">
                <a:solidFill>
                  <a:srgbClr val="202122"/>
                </a:solidFill>
                <a:effectLst/>
                <a:highlight>
                  <a:srgbClr val="FFFFFF"/>
                </a:highlight>
                <a:latin typeface="Arial" panose="020B0604020202020204" pitchFamily="34" charset="0"/>
                <a:hlinkClick r:id="rId5" tooltip="Pseudoelasticity"/>
              </a:rPr>
              <a:t>pseudoelasticity</a:t>
            </a:r>
            <a:r>
              <a:rPr lang="en-US" sz="1200" b="0" i="0" dirty="0">
                <a:solidFill>
                  <a:srgbClr val="202122"/>
                </a:solidFill>
                <a:effectLst/>
                <a:highlight>
                  <a:srgbClr val="FFFFFF"/>
                </a:highlight>
                <a:latin typeface="Arial" panose="020B0604020202020204" pitchFamily="34" charset="0"/>
              </a:rPr>
              <a:t>). The shape memory effect results due to respectively martensitic phase change and induced elasticity at higher temperatures.</a:t>
            </a:r>
          </a:p>
          <a:p>
            <a:endParaRPr lang="pl-PL" dirty="0"/>
          </a:p>
        </p:txBody>
      </p:sp>
      <p:sp>
        <p:nvSpPr>
          <p:cNvPr id="4" name="Symbol zastępczy numeru slajdu 3"/>
          <p:cNvSpPr>
            <a:spLocks noGrp="1"/>
          </p:cNvSpPr>
          <p:nvPr>
            <p:ph type="sldNum" sz="quarter" idx="5"/>
          </p:nvPr>
        </p:nvSpPr>
        <p:spPr/>
        <p:txBody>
          <a:bodyPr/>
          <a:lstStyle/>
          <a:p>
            <a:fld id="{DC3036B9-93DA-4650-B25B-198EFD3F222D}" type="slidenum">
              <a:rPr lang="pl-PL" smtClean="0"/>
              <a:pPr/>
              <a:t>5</a:t>
            </a:fld>
            <a:endParaRPr lang="pl-PL"/>
          </a:p>
        </p:txBody>
      </p:sp>
    </p:spTree>
    <p:extLst>
      <p:ext uri="{BB962C8B-B14F-4D97-AF65-F5344CB8AC3E}">
        <p14:creationId xmlns:p14="http://schemas.microsoft.com/office/powerpoint/2010/main" xmlns="" val="1900489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Heating: Place the wound wire on the form in the gas torch or oven heated to around 500-550°C. Heating should last from a few minutes to about 10 minutes to ensure the entire wire reaches the required temperature. The wire should glow red but not melt. If using an oven, place the wire on a metal tray and try not to exceed the maximum temperature recommended for your oven.</a:t>
            </a:r>
            <a:endParaRPr lang="pl-PL" sz="18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Calibri" panose="020F0502020204030204" pitchFamily="34" charset="0"/>
              </a:rPr>
              <a:t>Cooling: After heating, quickly transfer the wire (still on the form) to the container with cold water. Rapid cooling will quench the wire, setting its shape.</a:t>
            </a:r>
            <a:endParaRPr lang="pl-PL" sz="1800" dirty="0">
              <a:effectLst/>
              <a:latin typeface="Calibri" panose="020F0502020204030204" pitchFamily="34" charset="0"/>
              <a:ea typeface="Calibri" panose="020F0502020204030204" pitchFamily="34" charset="0"/>
            </a:endParaRPr>
          </a:p>
          <a:p>
            <a:endParaRPr lang="pl-PL" dirty="0"/>
          </a:p>
        </p:txBody>
      </p:sp>
      <p:sp>
        <p:nvSpPr>
          <p:cNvPr id="4" name="Symbol zastępczy numeru slajdu 3"/>
          <p:cNvSpPr>
            <a:spLocks noGrp="1"/>
          </p:cNvSpPr>
          <p:nvPr>
            <p:ph type="sldNum" sz="quarter" idx="5"/>
          </p:nvPr>
        </p:nvSpPr>
        <p:spPr/>
        <p:txBody>
          <a:bodyPr/>
          <a:lstStyle/>
          <a:p>
            <a:fld id="{F1ED75C6-CA03-402B-9FDA-723073C62605}" type="slidenum">
              <a:rPr lang="pl-PL" smtClean="0"/>
              <a:pPr/>
              <a:t>7</a:t>
            </a:fld>
            <a:endParaRPr lang="pl-PL"/>
          </a:p>
        </p:txBody>
      </p:sp>
    </p:spTree>
    <p:extLst>
      <p:ext uri="{BB962C8B-B14F-4D97-AF65-F5344CB8AC3E}">
        <p14:creationId xmlns:p14="http://schemas.microsoft.com/office/powerpoint/2010/main" xmlns="" val="12541635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1ED75C6-CA03-402B-9FDA-723073C62605}" type="slidenum">
              <a:rPr lang="pl-PL" smtClean="0"/>
              <a:pPr/>
              <a:t>8</a:t>
            </a:fld>
            <a:endParaRPr lang="pl-PL"/>
          </a:p>
        </p:txBody>
      </p:sp>
    </p:spTree>
    <p:extLst>
      <p:ext uri="{BB962C8B-B14F-4D97-AF65-F5344CB8AC3E}">
        <p14:creationId xmlns:p14="http://schemas.microsoft.com/office/powerpoint/2010/main" xmlns="" val="151122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94F3F4A3-A29D-676A-66C7-0E686F69AE50}"/>
            </a:ext>
          </a:extLst>
        </p:cNvPr>
        <p:cNvGrpSpPr/>
        <p:nvPr/>
      </p:nvGrpSpPr>
      <p:grpSpPr>
        <a:xfrm>
          <a:off x="0" y="0"/>
          <a:ext cx="0" cy="0"/>
          <a:chOff x="0" y="0"/>
          <a:chExt cx="0" cy="0"/>
        </a:xfrm>
      </p:grpSpPr>
      <p:sp>
        <p:nvSpPr>
          <p:cNvPr id="2" name="Symbol zastępczy obrazu slajdu 1">
            <a:extLst>
              <a:ext uri="{FF2B5EF4-FFF2-40B4-BE49-F238E27FC236}">
                <a16:creationId xmlns:a16="http://schemas.microsoft.com/office/drawing/2014/main" xmlns="" id="{C08645E8-DBC6-3FE5-4173-BC51B8AC338B}"/>
              </a:ext>
            </a:extLst>
          </p:cNvPr>
          <p:cNvSpPr>
            <a:spLocks noGrp="1" noRot="1" noChangeAspect="1"/>
          </p:cNvSpPr>
          <p:nvPr>
            <p:ph type="sldImg"/>
          </p:nvPr>
        </p:nvSpPr>
        <p:spPr/>
      </p:sp>
      <p:sp>
        <p:nvSpPr>
          <p:cNvPr id="3" name="Symbol zastępczy notatek 2">
            <a:extLst>
              <a:ext uri="{FF2B5EF4-FFF2-40B4-BE49-F238E27FC236}">
                <a16:creationId xmlns:a16="http://schemas.microsoft.com/office/drawing/2014/main" xmlns="" id="{C517CDFB-8A3C-22E0-E1F4-B0490BD9910D}"/>
              </a:ext>
            </a:extLst>
          </p:cNvPr>
          <p:cNvSpPr>
            <a:spLocks noGrp="1"/>
          </p:cNvSpPr>
          <p:nvPr>
            <p:ph type="body" idx="1"/>
          </p:nvPr>
        </p:nvSpPr>
        <p:spPr/>
        <p:txBody>
          <a:bodyPr/>
          <a:lstStyle/>
          <a:p>
            <a:endParaRPr lang="pl-PL" dirty="0"/>
          </a:p>
        </p:txBody>
      </p:sp>
      <p:sp>
        <p:nvSpPr>
          <p:cNvPr id="4" name="Symbol zastępczy numeru slajdu 3">
            <a:extLst>
              <a:ext uri="{FF2B5EF4-FFF2-40B4-BE49-F238E27FC236}">
                <a16:creationId xmlns:a16="http://schemas.microsoft.com/office/drawing/2014/main" xmlns="" id="{43601672-96DF-8882-E615-4104A1F1BCD6}"/>
              </a:ext>
            </a:extLst>
          </p:cNvPr>
          <p:cNvSpPr>
            <a:spLocks noGrp="1"/>
          </p:cNvSpPr>
          <p:nvPr>
            <p:ph type="sldNum" sz="quarter" idx="5"/>
          </p:nvPr>
        </p:nvSpPr>
        <p:spPr/>
        <p:txBody>
          <a:bodyPr/>
          <a:lstStyle/>
          <a:p>
            <a:fld id="{F1ED75C6-CA03-402B-9FDA-723073C62605}" type="slidenum">
              <a:rPr lang="pl-PL" smtClean="0"/>
              <a:pPr/>
              <a:t>9</a:t>
            </a:fld>
            <a:endParaRPr lang="pl-PL"/>
          </a:p>
        </p:txBody>
      </p:sp>
    </p:spTree>
    <p:extLst>
      <p:ext uri="{BB962C8B-B14F-4D97-AF65-F5344CB8AC3E}">
        <p14:creationId xmlns:p14="http://schemas.microsoft.com/office/powerpoint/2010/main" xmlns="" val="21417710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F1ED75C6-CA03-402B-9FDA-723073C62605}" type="slidenum">
              <a:rPr lang="pl-PL" smtClean="0"/>
              <a:pPr/>
              <a:t>10</a:t>
            </a:fld>
            <a:endParaRPr lang="pl-PL"/>
          </a:p>
        </p:txBody>
      </p:sp>
    </p:spTree>
    <p:extLst>
      <p:ext uri="{BB962C8B-B14F-4D97-AF65-F5344CB8AC3E}">
        <p14:creationId xmlns:p14="http://schemas.microsoft.com/office/powerpoint/2010/main" xmlns="" val="2040621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3BA11DA9-B583-4A5C-8FB2-EA3D069D9C7E}"/>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xmlns="" id="{45B3003C-1C0B-4CD3-A16C-76290A75D8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xmlns="" id="{BC4FE526-22BD-41F9-9DD8-3A09DC843C47}"/>
              </a:ext>
            </a:extLst>
          </p:cNvPr>
          <p:cNvSpPr>
            <a:spLocks noGrp="1"/>
          </p:cNvSpPr>
          <p:nvPr>
            <p:ph type="dt" sz="half" idx="10"/>
          </p:nvPr>
        </p:nvSpPr>
        <p:spPr/>
        <p:txBody>
          <a:bodyPr/>
          <a:lstStyle/>
          <a:p>
            <a:fld id="{ADACC2AF-9551-4E03-B387-D6AE023B0154}" type="datetime1">
              <a:rPr lang="pl-PL" smtClean="0"/>
              <a:pPr/>
              <a:t>2024-11-08</a:t>
            </a:fld>
            <a:endParaRPr lang="pl-PL"/>
          </a:p>
        </p:txBody>
      </p:sp>
      <p:sp>
        <p:nvSpPr>
          <p:cNvPr id="5" name="Symbol zastępczy stopki 4">
            <a:extLst>
              <a:ext uri="{FF2B5EF4-FFF2-40B4-BE49-F238E27FC236}">
                <a16:creationId xmlns:a16="http://schemas.microsoft.com/office/drawing/2014/main" xmlns="" id="{1D4AB77B-4B25-4D63-93DC-57D18EEFD779}"/>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C34CB7D4-4D26-4D14-8984-91FF123C23FF}"/>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2853432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3BEE420-FF6C-4FFB-830B-46056C3B333A}"/>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xmlns="" id="{E3F910D3-4C41-4860-96F1-914DD33019FF}"/>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E65A1D0F-7211-4E15-A54C-8A963725DE96}"/>
              </a:ext>
            </a:extLst>
          </p:cNvPr>
          <p:cNvSpPr>
            <a:spLocks noGrp="1"/>
          </p:cNvSpPr>
          <p:nvPr>
            <p:ph type="dt" sz="half" idx="10"/>
          </p:nvPr>
        </p:nvSpPr>
        <p:spPr/>
        <p:txBody>
          <a:bodyPr/>
          <a:lstStyle/>
          <a:p>
            <a:fld id="{50336E77-62AF-460E-8FAB-1FE2FB37E3A0}" type="datetime1">
              <a:rPr lang="pl-PL" smtClean="0"/>
              <a:pPr/>
              <a:t>2024-11-08</a:t>
            </a:fld>
            <a:endParaRPr lang="pl-PL"/>
          </a:p>
        </p:txBody>
      </p:sp>
      <p:sp>
        <p:nvSpPr>
          <p:cNvPr id="5" name="Symbol zastępczy stopki 4">
            <a:extLst>
              <a:ext uri="{FF2B5EF4-FFF2-40B4-BE49-F238E27FC236}">
                <a16:creationId xmlns:a16="http://schemas.microsoft.com/office/drawing/2014/main" xmlns="" id="{38A6EF27-B40A-43A6-88E6-14803E00C5A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D8B879BF-F107-4B8F-A4B5-808BDD4B2B93}"/>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1910691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xmlns="" id="{F11368A7-7D29-4C69-A114-8AC750DB62D7}"/>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xmlns="" id="{DE71622A-3F33-4492-94F8-D10AAF9C9CF4}"/>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7D32E490-24A9-4C8D-83D1-F8C4A3FEEDFD}"/>
              </a:ext>
            </a:extLst>
          </p:cNvPr>
          <p:cNvSpPr>
            <a:spLocks noGrp="1"/>
          </p:cNvSpPr>
          <p:nvPr>
            <p:ph type="dt" sz="half" idx="10"/>
          </p:nvPr>
        </p:nvSpPr>
        <p:spPr/>
        <p:txBody>
          <a:bodyPr/>
          <a:lstStyle/>
          <a:p>
            <a:fld id="{80BE139C-AD22-4AD4-BAC4-ECCD48739320}" type="datetime1">
              <a:rPr lang="pl-PL" smtClean="0"/>
              <a:pPr/>
              <a:t>2024-11-08</a:t>
            </a:fld>
            <a:endParaRPr lang="pl-PL"/>
          </a:p>
        </p:txBody>
      </p:sp>
      <p:sp>
        <p:nvSpPr>
          <p:cNvPr id="5" name="Symbol zastępczy stopki 4">
            <a:extLst>
              <a:ext uri="{FF2B5EF4-FFF2-40B4-BE49-F238E27FC236}">
                <a16:creationId xmlns:a16="http://schemas.microsoft.com/office/drawing/2014/main" xmlns="" id="{2B2805E0-EF47-4D55-9DDB-F51D46B889F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A0F27D11-5178-433D-AA82-9F75457DB4BB}"/>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397040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3E76138-DB23-43E4-A3CF-3BC063018D74}"/>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2B63ED84-616C-47E9-A689-85FCCBF337C4}"/>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AE6FDA64-3F77-4652-AF13-ED72AD805A42}"/>
              </a:ext>
            </a:extLst>
          </p:cNvPr>
          <p:cNvSpPr>
            <a:spLocks noGrp="1"/>
          </p:cNvSpPr>
          <p:nvPr>
            <p:ph type="dt" sz="half" idx="10"/>
          </p:nvPr>
        </p:nvSpPr>
        <p:spPr/>
        <p:txBody>
          <a:bodyPr/>
          <a:lstStyle/>
          <a:p>
            <a:fld id="{8D3FF18A-4F4A-4395-A504-8DA31797B51C}" type="datetime1">
              <a:rPr lang="pl-PL" smtClean="0"/>
              <a:pPr/>
              <a:t>2024-11-08</a:t>
            </a:fld>
            <a:endParaRPr lang="pl-PL"/>
          </a:p>
        </p:txBody>
      </p:sp>
      <p:sp>
        <p:nvSpPr>
          <p:cNvPr id="5" name="Symbol zastępczy stopki 4">
            <a:extLst>
              <a:ext uri="{FF2B5EF4-FFF2-40B4-BE49-F238E27FC236}">
                <a16:creationId xmlns:a16="http://schemas.microsoft.com/office/drawing/2014/main" xmlns="" id="{9E62F5DC-F980-4369-8414-2EBC817997DA}"/>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8ECDA9BA-CD44-43F5-B1BE-EE428FE8F25D}"/>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3207147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0255848D-49B5-4738-95E0-A1063A12A33C}"/>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xmlns="" id="{A0E9EB28-3ED8-4F2A-997A-EF3867ECAC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xmlns="" id="{64FDBDA4-C78A-4803-A97C-BC2CB7F2D7E9}"/>
              </a:ext>
            </a:extLst>
          </p:cNvPr>
          <p:cNvSpPr>
            <a:spLocks noGrp="1"/>
          </p:cNvSpPr>
          <p:nvPr>
            <p:ph type="dt" sz="half" idx="10"/>
          </p:nvPr>
        </p:nvSpPr>
        <p:spPr/>
        <p:txBody>
          <a:bodyPr/>
          <a:lstStyle/>
          <a:p>
            <a:fld id="{C29C7CD8-0A59-487F-931B-BC7F1BAFE0DB}" type="datetime1">
              <a:rPr lang="pl-PL" smtClean="0"/>
              <a:pPr/>
              <a:t>2024-11-08</a:t>
            </a:fld>
            <a:endParaRPr lang="pl-PL"/>
          </a:p>
        </p:txBody>
      </p:sp>
      <p:sp>
        <p:nvSpPr>
          <p:cNvPr id="5" name="Symbol zastępczy stopki 4">
            <a:extLst>
              <a:ext uri="{FF2B5EF4-FFF2-40B4-BE49-F238E27FC236}">
                <a16:creationId xmlns:a16="http://schemas.microsoft.com/office/drawing/2014/main" xmlns="" id="{4A0D70C6-F757-4D30-810D-61AA145E3F3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xmlns="" id="{3A869747-63A3-4966-98C5-68F0242E87E7}"/>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42349622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29DBC845-0A72-41A4-995A-B41EC5225988}"/>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xmlns="" id="{7830591C-1E98-422B-8153-F9C2A18B4DC4}"/>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xmlns="" id="{299C21F6-B3FE-4195-BED2-62ECABFF7110}"/>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xmlns="" id="{64525CE3-1DEB-4E6E-9B0A-92A73C4D6433}"/>
              </a:ext>
            </a:extLst>
          </p:cNvPr>
          <p:cNvSpPr>
            <a:spLocks noGrp="1"/>
          </p:cNvSpPr>
          <p:nvPr>
            <p:ph type="dt" sz="half" idx="10"/>
          </p:nvPr>
        </p:nvSpPr>
        <p:spPr/>
        <p:txBody>
          <a:bodyPr/>
          <a:lstStyle/>
          <a:p>
            <a:fld id="{79F616C0-3FC9-41AF-9F46-1CED3F936FA8}" type="datetime1">
              <a:rPr lang="pl-PL" smtClean="0"/>
              <a:pPr/>
              <a:t>2024-11-08</a:t>
            </a:fld>
            <a:endParaRPr lang="pl-PL"/>
          </a:p>
        </p:txBody>
      </p:sp>
      <p:sp>
        <p:nvSpPr>
          <p:cNvPr id="6" name="Symbol zastępczy stopki 5">
            <a:extLst>
              <a:ext uri="{FF2B5EF4-FFF2-40B4-BE49-F238E27FC236}">
                <a16:creationId xmlns:a16="http://schemas.microsoft.com/office/drawing/2014/main" xmlns="" id="{FEB89051-84F4-4C26-A537-F8C7D0D06403}"/>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BEE5BBBE-FA1F-4252-86C4-EEF062C53223}"/>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2481278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E00BDC02-DCAA-4E2B-BCC9-DA5F7ED35563}"/>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xmlns="" id="{BDFED22A-045B-4748-AEA6-85D6E621A8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xmlns="" id="{E5E863E0-8D20-443B-B41B-B7C9ED5C0829}"/>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xmlns="" id="{9F4D0145-DD4B-45EF-B564-DEB41F8E0E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xmlns="" id="{98866274-FB99-44FE-9C86-0FF9656BB278}"/>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xmlns="" id="{0E88E4DB-AEEE-4B67-B59A-6CD0ABDFDB3B}"/>
              </a:ext>
            </a:extLst>
          </p:cNvPr>
          <p:cNvSpPr>
            <a:spLocks noGrp="1"/>
          </p:cNvSpPr>
          <p:nvPr>
            <p:ph type="dt" sz="half" idx="10"/>
          </p:nvPr>
        </p:nvSpPr>
        <p:spPr/>
        <p:txBody>
          <a:bodyPr/>
          <a:lstStyle/>
          <a:p>
            <a:fld id="{830D12C7-5D22-4125-A6A1-C10F74D3A95F}" type="datetime1">
              <a:rPr lang="pl-PL" smtClean="0"/>
              <a:pPr/>
              <a:t>2024-11-08</a:t>
            </a:fld>
            <a:endParaRPr lang="pl-PL"/>
          </a:p>
        </p:txBody>
      </p:sp>
      <p:sp>
        <p:nvSpPr>
          <p:cNvPr id="8" name="Symbol zastępczy stopki 7">
            <a:extLst>
              <a:ext uri="{FF2B5EF4-FFF2-40B4-BE49-F238E27FC236}">
                <a16:creationId xmlns:a16="http://schemas.microsoft.com/office/drawing/2014/main" xmlns="" id="{E074396A-4E66-4F66-A469-72EEE8AD3C1C}"/>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xmlns="" id="{1E8AF3AC-A919-430D-9C66-A1FDA8074B64}"/>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550514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73FBBF45-5B6A-4B2B-AEE3-1475B7B878B9}"/>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xmlns="" id="{F801D69C-8619-4DD4-A7DF-0442979C4D22}"/>
              </a:ext>
            </a:extLst>
          </p:cNvPr>
          <p:cNvSpPr>
            <a:spLocks noGrp="1"/>
          </p:cNvSpPr>
          <p:nvPr>
            <p:ph type="dt" sz="half" idx="10"/>
          </p:nvPr>
        </p:nvSpPr>
        <p:spPr/>
        <p:txBody>
          <a:bodyPr/>
          <a:lstStyle/>
          <a:p>
            <a:fld id="{EF7AEF2F-59D1-471B-BF4A-385C268CEEDF}" type="datetime1">
              <a:rPr lang="pl-PL" smtClean="0"/>
              <a:pPr/>
              <a:t>2024-11-08</a:t>
            </a:fld>
            <a:endParaRPr lang="pl-PL"/>
          </a:p>
        </p:txBody>
      </p:sp>
      <p:sp>
        <p:nvSpPr>
          <p:cNvPr id="4" name="Symbol zastępczy stopki 3">
            <a:extLst>
              <a:ext uri="{FF2B5EF4-FFF2-40B4-BE49-F238E27FC236}">
                <a16:creationId xmlns:a16="http://schemas.microsoft.com/office/drawing/2014/main" xmlns="" id="{48A02C9A-4665-4951-9C68-FACE0C093A15}"/>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xmlns="" id="{0C6DA642-E5A7-45F6-B99A-D7528780D1B7}"/>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270813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xmlns="" id="{9DB6F004-8C0F-4112-B7FB-1D4906A679BC}"/>
              </a:ext>
            </a:extLst>
          </p:cNvPr>
          <p:cNvSpPr>
            <a:spLocks noGrp="1"/>
          </p:cNvSpPr>
          <p:nvPr>
            <p:ph type="dt" sz="half" idx="10"/>
          </p:nvPr>
        </p:nvSpPr>
        <p:spPr/>
        <p:txBody>
          <a:bodyPr/>
          <a:lstStyle/>
          <a:p>
            <a:fld id="{4DEA41B4-511E-4554-A695-1D1B5AC8E779}" type="datetime1">
              <a:rPr lang="pl-PL" smtClean="0"/>
              <a:pPr/>
              <a:t>2024-11-08</a:t>
            </a:fld>
            <a:endParaRPr lang="pl-PL"/>
          </a:p>
        </p:txBody>
      </p:sp>
      <p:sp>
        <p:nvSpPr>
          <p:cNvPr id="3" name="Symbol zastępczy stopki 2">
            <a:extLst>
              <a:ext uri="{FF2B5EF4-FFF2-40B4-BE49-F238E27FC236}">
                <a16:creationId xmlns:a16="http://schemas.microsoft.com/office/drawing/2014/main" xmlns="" id="{4B37E099-0C48-4AE1-BAFC-D51A53315F1C}"/>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xmlns="" id="{10E459D7-E939-4937-897C-FC605E41D659}"/>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611109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5A3A5F7-2F23-46EF-B55D-8B3D5E8F2FA3}"/>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xmlns="" id="{64265946-6C70-43AD-9899-E28FA43C33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xmlns="" id="{F7ADDA66-1985-4DDF-B614-E2C9ED9E4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xmlns="" id="{EC2F5368-B006-4D28-A7E1-D3BC33ED8A2F}"/>
              </a:ext>
            </a:extLst>
          </p:cNvPr>
          <p:cNvSpPr>
            <a:spLocks noGrp="1"/>
          </p:cNvSpPr>
          <p:nvPr>
            <p:ph type="dt" sz="half" idx="10"/>
          </p:nvPr>
        </p:nvSpPr>
        <p:spPr/>
        <p:txBody>
          <a:bodyPr/>
          <a:lstStyle/>
          <a:p>
            <a:fld id="{AEB4B5AF-AF82-47E0-B420-DC0322217535}" type="datetime1">
              <a:rPr lang="pl-PL" smtClean="0"/>
              <a:pPr/>
              <a:t>2024-11-08</a:t>
            </a:fld>
            <a:endParaRPr lang="pl-PL"/>
          </a:p>
        </p:txBody>
      </p:sp>
      <p:sp>
        <p:nvSpPr>
          <p:cNvPr id="6" name="Symbol zastępczy stopki 5">
            <a:extLst>
              <a:ext uri="{FF2B5EF4-FFF2-40B4-BE49-F238E27FC236}">
                <a16:creationId xmlns:a16="http://schemas.microsoft.com/office/drawing/2014/main" xmlns="" id="{713C0A15-869B-416E-95F2-8FB8E1F0B46E}"/>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E6D3E374-14C8-44AE-BA58-3748A1BE7B32}"/>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3782776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F590B0B4-DFE5-4B20-BD08-38441959A78E}"/>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xmlns="" id="{04346162-421B-46D9-BB3C-306E4F7529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xmlns="" id="{531EA172-69AB-4E80-88EB-825D71496B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xmlns="" id="{6153C099-78BD-4A1C-B11A-D51D6B2C2191}"/>
              </a:ext>
            </a:extLst>
          </p:cNvPr>
          <p:cNvSpPr>
            <a:spLocks noGrp="1"/>
          </p:cNvSpPr>
          <p:nvPr>
            <p:ph type="dt" sz="half" idx="10"/>
          </p:nvPr>
        </p:nvSpPr>
        <p:spPr/>
        <p:txBody>
          <a:bodyPr/>
          <a:lstStyle/>
          <a:p>
            <a:fld id="{E0D9634E-2BD1-432B-ACFC-7454028BAD89}" type="datetime1">
              <a:rPr lang="pl-PL" smtClean="0"/>
              <a:pPr/>
              <a:t>2024-11-08</a:t>
            </a:fld>
            <a:endParaRPr lang="pl-PL"/>
          </a:p>
        </p:txBody>
      </p:sp>
      <p:sp>
        <p:nvSpPr>
          <p:cNvPr id="6" name="Symbol zastępczy stopki 5">
            <a:extLst>
              <a:ext uri="{FF2B5EF4-FFF2-40B4-BE49-F238E27FC236}">
                <a16:creationId xmlns:a16="http://schemas.microsoft.com/office/drawing/2014/main" xmlns="" id="{65816AC1-0C11-43A0-AE7E-057953D585B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xmlns="" id="{F7836F83-6A43-4BF2-9A36-48CA026389D0}"/>
              </a:ext>
            </a:extLst>
          </p:cNvPr>
          <p:cNvSpPr>
            <a:spLocks noGrp="1"/>
          </p:cNvSpPr>
          <p:nvPr>
            <p:ph type="sldNum" sz="quarter" idx="12"/>
          </p:nvPr>
        </p:nvSpPr>
        <p:spPr/>
        <p:txBody>
          <a:body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1688180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xmlns="" id="{BD10AABE-C44C-4003-ADB0-8E1EDF1F52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xmlns="" id="{C3C4F9D0-6C68-40FB-85DA-20B03B5A03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xmlns="" id="{EF25A0D7-BC0B-4EEF-86BF-B7AD057B47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0CC28A-8A6A-4804-8193-483BD1C37806}" type="datetime1">
              <a:rPr lang="pl-PL" smtClean="0"/>
              <a:pPr/>
              <a:t>2024-11-08</a:t>
            </a:fld>
            <a:endParaRPr lang="pl-PL"/>
          </a:p>
        </p:txBody>
      </p:sp>
      <p:sp>
        <p:nvSpPr>
          <p:cNvPr id="5" name="Symbol zastępczy stopki 4">
            <a:extLst>
              <a:ext uri="{FF2B5EF4-FFF2-40B4-BE49-F238E27FC236}">
                <a16:creationId xmlns:a16="http://schemas.microsoft.com/office/drawing/2014/main" xmlns="" id="{3980E0BA-0C15-48CD-80FF-7891019B8B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xmlns="" id="{63192460-BFA3-4A02-BB51-69FDD00D7A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0D0994-31D5-42DD-BB85-440EC4FDF1B0}" type="slidenum">
              <a:rPr lang="pl-PL" smtClean="0"/>
              <a:pPr/>
              <a:t>‹#›</a:t>
            </a:fld>
            <a:endParaRPr lang="pl-PL"/>
          </a:p>
        </p:txBody>
      </p:sp>
    </p:spTree>
    <p:extLst>
      <p:ext uri="{BB962C8B-B14F-4D97-AF65-F5344CB8AC3E}">
        <p14:creationId xmlns:p14="http://schemas.microsoft.com/office/powerpoint/2010/main" xmlns="" val="19898036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4.jpeg"/><Relationship Id="rId5" Type="http://schemas.openxmlformats.org/officeDocument/2006/relationships/image" Target="../media/image3.png"/><Relationship Id="rId10" Type="http://schemas.openxmlformats.org/officeDocument/2006/relationships/image" Target="../media/image13.jpeg"/><Relationship Id="rId4" Type="http://schemas.openxmlformats.org/officeDocument/2006/relationships/image" Target="../media/image2.png"/><Relationship Id="rId9"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5.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18.jpeg"/><Relationship Id="rId5" Type="http://schemas.openxmlformats.org/officeDocument/2006/relationships/image" Target="../media/image3.png"/><Relationship Id="rId10" Type="http://schemas.openxmlformats.org/officeDocument/2006/relationships/image" Target="../media/image17.jpeg"/><Relationship Id="rId4" Type="http://schemas.openxmlformats.org/officeDocument/2006/relationships/image" Target="../media/image2.png"/><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1</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5DF30E9-5EC2-637E-1846-E9A1D275D08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3"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499473" y="85154"/>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5"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6"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e tekstowe 1">
            <a:extLst>
              <a:ext uri="{FF2B5EF4-FFF2-40B4-BE49-F238E27FC236}">
                <a16:creationId xmlns:a16="http://schemas.microsoft.com/office/drawing/2014/main" xmlns="" id="{CFA66391-A05F-208C-4F2B-3722E7461D04}"/>
              </a:ext>
            </a:extLst>
          </p:cNvPr>
          <p:cNvSpPr txBox="1"/>
          <p:nvPr/>
        </p:nvSpPr>
        <p:spPr>
          <a:xfrm>
            <a:off x="32326" y="1051847"/>
            <a:ext cx="12127345" cy="892552"/>
          </a:xfrm>
          <a:prstGeom prst="rect">
            <a:avLst/>
          </a:prstGeom>
          <a:noFill/>
        </p:spPr>
        <p:txBody>
          <a:bodyPr wrap="square" rtlCol="0">
            <a:spAutoFit/>
          </a:bodyPr>
          <a:lstStyle/>
          <a:p>
            <a:pPr algn="ctr"/>
            <a:endParaRPr lang="pl-PL" sz="2800" dirty="0"/>
          </a:p>
          <a:p>
            <a:pPr algn="ctr"/>
            <a:r>
              <a:rPr lang="pl-PL" sz="2400" i="1" dirty="0">
                <a:latin typeface="Times New Roman" panose="02020603050405020304" pitchFamily="18" charset="0"/>
                <a:cs typeface="Times New Roman" panose="02020603050405020304" pitchFamily="18" charset="0"/>
              </a:rPr>
              <a:t>Staff Training – </a:t>
            </a:r>
            <a:r>
              <a:rPr lang="pl-PL" sz="2400" i="1" dirty="0" err="1">
                <a:latin typeface="Times New Roman" panose="02020603050405020304" pitchFamily="18" charset="0"/>
                <a:cs typeface="Times New Roman" panose="02020603050405020304" pitchFamily="18" charset="0"/>
              </a:rPr>
              <a:t>Edibon</a:t>
            </a:r>
            <a:r>
              <a:rPr lang="pl-PL" sz="2400" i="1" dirty="0">
                <a:latin typeface="Times New Roman" panose="02020603050405020304" pitchFamily="18" charset="0"/>
                <a:cs typeface="Times New Roman" panose="02020603050405020304" pitchFamily="18" charset="0"/>
              </a:rPr>
              <a:t> International S.A., </a:t>
            </a:r>
            <a:r>
              <a:rPr lang="pl-PL" sz="2400" i="1" dirty="0" err="1">
                <a:latin typeface="Times New Roman" panose="02020603050405020304" pitchFamily="18" charset="0"/>
                <a:cs typeface="Times New Roman" panose="02020603050405020304" pitchFamily="18" charset="0"/>
              </a:rPr>
              <a:t>Madrid</a:t>
            </a:r>
            <a:r>
              <a:rPr lang="pl-PL" sz="2400" i="1" dirty="0">
                <a:latin typeface="Times New Roman" panose="02020603050405020304" pitchFamily="18" charset="0"/>
                <a:cs typeface="Times New Roman" panose="02020603050405020304" pitchFamily="18" charset="0"/>
              </a:rPr>
              <a:t>, </a:t>
            </a:r>
            <a:r>
              <a:rPr lang="pl-PL" sz="2400" i="1" dirty="0" err="1">
                <a:latin typeface="Times New Roman" panose="02020603050405020304" pitchFamily="18" charset="0"/>
                <a:cs typeface="Times New Roman" panose="02020603050405020304" pitchFamily="18" charset="0"/>
              </a:rPr>
              <a:t>Spain</a:t>
            </a:r>
            <a:r>
              <a:rPr lang="pl-PL" sz="2400" i="1" dirty="0">
                <a:latin typeface="Times New Roman" panose="02020603050405020304" pitchFamily="18" charset="0"/>
                <a:cs typeface="Times New Roman" panose="02020603050405020304" pitchFamily="18" charset="0"/>
              </a:rPr>
              <a:t>, 04-06 </a:t>
            </a:r>
            <a:r>
              <a:rPr lang="pl-PL" sz="2400" i="1" dirty="0" err="1">
                <a:latin typeface="Times New Roman" panose="02020603050405020304" pitchFamily="18" charset="0"/>
                <a:cs typeface="Times New Roman" panose="02020603050405020304" pitchFamily="18" charset="0"/>
              </a:rPr>
              <a:t>September</a:t>
            </a:r>
            <a:r>
              <a:rPr lang="pl-PL" sz="2400" i="1" dirty="0">
                <a:latin typeface="Times New Roman" panose="02020603050405020304" pitchFamily="18" charset="0"/>
                <a:cs typeface="Times New Roman" panose="02020603050405020304" pitchFamily="18" charset="0"/>
              </a:rPr>
              <a:t> 2024</a:t>
            </a:r>
          </a:p>
        </p:txBody>
      </p:sp>
      <p:sp>
        <p:nvSpPr>
          <p:cNvPr id="16" name="pole tekstowe 15">
            <a:extLst>
              <a:ext uri="{FF2B5EF4-FFF2-40B4-BE49-F238E27FC236}">
                <a16:creationId xmlns:a16="http://schemas.microsoft.com/office/drawing/2014/main" xmlns="" id="{CFA66391-A05F-208C-4F2B-3722E7461D04}"/>
              </a:ext>
            </a:extLst>
          </p:cNvPr>
          <p:cNvSpPr txBox="1"/>
          <p:nvPr/>
        </p:nvSpPr>
        <p:spPr>
          <a:xfrm>
            <a:off x="0" y="2341705"/>
            <a:ext cx="12127345" cy="1323439"/>
          </a:xfrm>
          <a:prstGeom prst="rect">
            <a:avLst/>
          </a:prstGeom>
          <a:noFill/>
        </p:spPr>
        <p:txBody>
          <a:bodyPr wrap="square" rtlCol="0">
            <a:spAutoFit/>
          </a:bodyPr>
          <a:lstStyle/>
          <a:p>
            <a:pPr algn="ctr"/>
            <a:r>
              <a:rPr lang="pl-PL" sz="3200" b="1" i="1" dirty="0" err="1" smtClean="0">
                <a:latin typeface="Times New Roman" panose="02020603050405020304" pitchFamily="18" charset="0"/>
                <a:cs typeface="Times New Roman" panose="02020603050405020304" pitchFamily="18" charset="0"/>
              </a:rPr>
              <a:t>Reverse</a:t>
            </a:r>
            <a:r>
              <a:rPr lang="pl-PL" sz="3200" b="1" i="1" dirty="0" smtClean="0">
                <a:latin typeface="Times New Roman" panose="02020603050405020304" pitchFamily="18" charset="0"/>
                <a:cs typeface="Times New Roman" panose="02020603050405020304" pitchFamily="18" charset="0"/>
              </a:rPr>
              <a:t> </a:t>
            </a:r>
            <a:r>
              <a:rPr lang="pl-PL" sz="3200" b="1" i="1" dirty="0">
                <a:latin typeface="Times New Roman" panose="02020603050405020304" pitchFamily="18" charset="0"/>
                <a:cs typeface="Times New Roman" panose="02020603050405020304" pitchFamily="18" charset="0"/>
              </a:rPr>
              <a:t>Engineering and Smart Materials</a:t>
            </a:r>
          </a:p>
          <a:p>
            <a:pPr algn="ctr"/>
            <a:endParaRPr lang="pl-PL" sz="2400" i="1" dirty="0">
              <a:latin typeface="Times New Roman" panose="02020603050405020304" pitchFamily="18" charset="0"/>
              <a:cs typeface="Times New Roman" panose="02020603050405020304" pitchFamily="18" charset="0"/>
            </a:endParaRPr>
          </a:p>
          <a:p>
            <a:pPr algn="ctr"/>
            <a:endParaRPr lang="pl-PL" sz="2400" i="1" dirty="0">
              <a:latin typeface="Times New Roman" panose="02020603050405020304" pitchFamily="18" charset="0"/>
              <a:cs typeface="Times New Roman" panose="02020603050405020304" pitchFamily="18" charset="0"/>
            </a:endParaRPr>
          </a:p>
        </p:txBody>
      </p:sp>
      <p:graphicFrame>
        <p:nvGraphicFramePr>
          <p:cNvPr id="5" name="Tabela 4"/>
          <p:cNvGraphicFramePr>
            <a:graphicFrameLocks noGrp="1"/>
          </p:cNvGraphicFramePr>
          <p:nvPr>
            <p:extLst>
              <p:ext uri="{D42A27DB-BD31-4B8C-83A1-F6EECF244321}">
                <p14:modId xmlns:p14="http://schemas.microsoft.com/office/powerpoint/2010/main" xmlns="" val="2055971069"/>
              </p:ext>
            </p:extLst>
          </p:nvPr>
        </p:nvGraphicFramePr>
        <p:xfrm>
          <a:off x="440991" y="4090729"/>
          <a:ext cx="11245362" cy="1188720"/>
        </p:xfrm>
        <a:graphic>
          <a:graphicData uri="http://schemas.openxmlformats.org/drawingml/2006/table">
            <a:tbl>
              <a:tblPr firstRow="1" bandRow="1">
                <a:tableStyleId>{5C22544A-7EE6-4342-B048-85BDC9FD1C3A}</a:tableStyleId>
              </a:tblPr>
              <a:tblGrid>
                <a:gridCol w="5622681">
                  <a:extLst>
                    <a:ext uri="{9D8B030D-6E8A-4147-A177-3AD203B41FA5}">
                      <a16:colId xmlns:a16="http://schemas.microsoft.com/office/drawing/2014/main" xmlns="" val="933272424"/>
                    </a:ext>
                  </a:extLst>
                </a:gridCol>
                <a:gridCol w="5622681">
                  <a:extLst>
                    <a:ext uri="{9D8B030D-6E8A-4147-A177-3AD203B41FA5}">
                      <a16:colId xmlns:a16="http://schemas.microsoft.com/office/drawing/2014/main" xmlns="" val="1434688033"/>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Adam PATALAS, </a:t>
                      </a:r>
                      <a:b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adam.patalas@put.poznan.pl</a:t>
                      </a:r>
                      <a:b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Poznan</a:t>
                      </a: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University of Technology</a:t>
                      </a:r>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Paweł Zawadzki, </a:t>
                      </a:r>
                      <a:b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pawel.zawadzki@put.poznan.pl</a:t>
                      </a:r>
                      <a:b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pl-PL" sz="24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Poznan</a:t>
                      </a:r>
                      <a:r>
                        <a:rPr kumimoji="0" lang="pl-PL" sz="2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University of Technology</a:t>
                      </a:r>
                    </a:p>
                  </a:txBody>
                  <a:tcPr>
                    <a:solidFill>
                      <a:schemeClr val="bg1"/>
                    </a:solidFill>
                  </a:tcPr>
                </a:tc>
                <a:extLst>
                  <a:ext uri="{0D108BD9-81ED-4DB2-BD59-A6C34878D82A}">
                    <a16:rowId xmlns:a16="http://schemas.microsoft.com/office/drawing/2014/main" xmlns="" val="1002322377"/>
                  </a:ext>
                </a:extLst>
              </a:tr>
            </a:tbl>
          </a:graphicData>
        </a:graphic>
      </p:graphicFrame>
    </p:spTree>
    <p:extLst>
      <p:ext uri="{BB962C8B-B14F-4D97-AF65-F5344CB8AC3E}">
        <p14:creationId xmlns:p14="http://schemas.microsoft.com/office/powerpoint/2010/main" xmlns="" val="2123454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10</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5DF30E9-5EC2-637E-1846-E9A1D275D08D}"/>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4"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6"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7"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AutoShape 2">
            <a:extLst>
              <a:ext uri="{FF2B5EF4-FFF2-40B4-BE49-F238E27FC236}">
                <a16:creationId xmlns:a16="http://schemas.microsoft.com/office/drawing/2014/main" xmlns="" id="{0790511C-FAD8-2ADB-CF31-8303BDC7264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Obraz 4" descr="Obraz zawierający tekst, zrzut ekranu, oprogramowanie, multimedia&#10;&#10;Opis wygenerowany automatycznie">
            <a:extLst>
              <a:ext uri="{FF2B5EF4-FFF2-40B4-BE49-F238E27FC236}">
                <a16:creationId xmlns:a16="http://schemas.microsoft.com/office/drawing/2014/main" xmlns="" id="{F405DC8D-B5E3-70EB-124D-1644669B3784}"/>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t="24521" b="25952"/>
          <a:stretch/>
        </p:blipFill>
        <p:spPr>
          <a:xfrm>
            <a:off x="3829813" y="1211730"/>
            <a:ext cx="4227574" cy="4532837"/>
          </a:xfrm>
          <a:prstGeom prst="rect">
            <a:avLst/>
          </a:prstGeom>
        </p:spPr>
      </p:pic>
    </p:spTree>
    <p:extLst>
      <p:ext uri="{BB962C8B-B14F-4D97-AF65-F5344CB8AC3E}">
        <p14:creationId xmlns:p14="http://schemas.microsoft.com/office/powerpoint/2010/main" xmlns="" val="3095678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11</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5DF30E9-5EC2-637E-1846-E9A1D275D08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3"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5"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6"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Content Placeholder 20">
            <a:extLst>
              <a:ext uri="{FF2B5EF4-FFF2-40B4-BE49-F238E27FC236}">
                <a16:creationId xmlns:a16="http://schemas.microsoft.com/office/drawing/2014/main" xmlns="" id="{28A7D894-6495-121A-F9FC-B9A780120859}"/>
              </a:ext>
            </a:extLst>
          </p:cNvPr>
          <p:cNvSpPr>
            <a:spLocks noGrp="1"/>
          </p:cNvSpPr>
          <p:nvPr>
            <p:ph idx="1"/>
          </p:nvPr>
        </p:nvSpPr>
        <p:spPr>
          <a:xfrm>
            <a:off x="2739338" y="2307196"/>
            <a:ext cx="6713321" cy="2218790"/>
          </a:xfrm>
        </p:spPr>
        <p:txBody>
          <a:bodyPr>
            <a:normAutofit/>
          </a:bodyPr>
          <a:lstStyle/>
          <a:p>
            <a:pPr marL="457200" lvl="1" indent="0" algn="ctr" fontAlgn="base">
              <a:buNone/>
            </a:pPr>
            <a:r>
              <a:rPr lang="pl-PL" sz="3600" dirty="0">
                <a:effectLst>
                  <a:glow>
                    <a:srgbClr val="000000"/>
                  </a:glow>
                  <a:outerShdw sx="0" sy="0">
                    <a:srgbClr val="000000"/>
                  </a:outerShdw>
                  <a:reflection stA="0" endPos="0" fadeDir="0" sx="0" sy="0"/>
                </a:effectLst>
              </a:rPr>
              <a:t>THANK YOU FOR YOUR ATTENTION </a:t>
            </a:r>
            <a:r>
              <a:rPr lang="pl-PL" sz="3600" dirty="0">
                <a:effectLst>
                  <a:glow>
                    <a:srgbClr val="000000"/>
                  </a:glow>
                  <a:outerShdw sx="0" sy="0">
                    <a:srgbClr val="000000"/>
                  </a:outerShdw>
                  <a:reflection stA="0" endPos="0" fadeDir="0" sx="0" sy="0"/>
                </a:effectLst>
                <a:sym typeface="Wingdings" panose="05000000000000000000" pitchFamily="2" charset="2"/>
              </a:rPr>
              <a:t></a:t>
            </a:r>
            <a:endParaRPr lang="pl-PL" sz="3600" b="1" dirty="0">
              <a:effectLst>
                <a:glow>
                  <a:srgbClr val="000000"/>
                </a:glow>
                <a:outerShdw sx="0" sy="0">
                  <a:srgbClr val="000000"/>
                </a:outerShdw>
                <a:reflection stA="0" endPos="0" fadeDir="0" sx="0" sy="0"/>
              </a:effectLst>
            </a:endParaRPr>
          </a:p>
        </p:txBody>
      </p:sp>
    </p:spTree>
    <p:extLst>
      <p:ext uri="{BB962C8B-B14F-4D97-AF65-F5344CB8AC3E}">
        <p14:creationId xmlns:p14="http://schemas.microsoft.com/office/powerpoint/2010/main" xmlns="" val="13944541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2</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5DF30E9-5EC2-637E-1846-E9A1D275D08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3"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499473" y="85154"/>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5"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6"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pole tekstowe 1">
            <a:extLst>
              <a:ext uri="{FF2B5EF4-FFF2-40B4-BE49-F238E27FC236}">
                <a16:creationId xmlns:a16="http://schemas.microsoft.com/office/drawing/2014/main" xmlns="" id="{CFA66391-A05F-208C-4F2B-3722E7461D04}"/>
              </a:ext>
            </a:extLst>
          </p:cNvPr>
          <p:cNvSpPr txBox="1"/>
          <p:nvPr/>
        </p:nvSpPr>
        <p:spPr>
          <a:xfrm>
            <a:off x="32326" y="1390175"/>
            <a:ext cx="12127345" cy="461665"/>
          </a:xfrm>
          <a:prstGeom prst="rect">
            <a:avLst/>
          </a:prstGeom>
          <a:noFill/>
        </p:spPr>
        <p:txBody>
          <a:bodyPr wrap="square" rtlCol="0">
            <a:spAutoFit/>
          </a:bodyPr>
          <a:lstStyle/>
          <a:p>
            <a:pPr algn="ctr"/>
            <a:r>
              <a:rPr lang="pl-PL" sz="2400" i="1" dirty="0">
                <a:latin typeface="Times New Roman" panose="02020603050405020304" pitchFamily="18" charset="0"/>
                <a:cs typeface="Times New Roman" panose="02020603050405020304" pitchFamily="18" charset="0"/>
              </a:rPr>
              <a:t>Staff Training – </a:t>
            </a:r>
            <a:r>
              <a:rPr lang="pl-PL" sz="2400" i="1" dirty="0" err="1">
                <a:latin typeface="Times New Roman" panose="02020603050405020304" pitchFamily="18" charset="0"/>
                <a:cs typeface="Times New Roman" panose="02020603050405020304" pitchFamily="18" charset="0"/>
              </a:rPr>
              <a:t>Multipier</a:t>
            </a:r>
            <a:r>
              <a:rPr lang="pl-PL" sz="2400" i="1" dirty="0">
                <a:latin typeface="Times New Roman" panose="02020603050405020304" pitchFamily="18" charset="0"/>
                <a:cs typeface="Times New Roman" panose="02020603050405020304" pitchFamily="18" charset="0"/>
              </a:rPr>
              <a:t> Event, 04 </a:t>
            </a:r>
            <a:r>
              <a:rPr lang="pl-PL" sz="2400" i="1" dirty="0" err="1">
                <a:latin typeface="Times New Roman" panose="02020603050405020304" pitchFamily="18" charset="0"/>
                <a:cs typeface="Times New Roman" panose="02020603050405020304" pitchFamily="18" charset="0"/>
              </a:rPr>
              <a:t>November</a:t>
            </a:r>
            <a:r>
              <a:rPr lang="pl-PL" sz="2400" i="1" dirty="0">
                <a:latin typeface="Times New Roman" panose="02020603050405020304" pitchFamily="18" charset="0"/>
                <a:cs typeface="Times New Roman" panose="02020603050405020304" pitchFamily="18" charset="0"/>
              </a:rPr>
              <a:t> 2024</a:t>
            </a:r>
          </a:p>
        </p:txBody>
      </p:sp>
      <p:sp>
        <p:nvSpPr>
          <p:cNvPr id="16" name="pole tekstowe 15">
            <a:extLst>
              <a:ext uri="{FF2B5EF4-FFF2-40B4-BE49-F238E27FC236}">
                <a16:creationId xmlns:a16="http://schemas.microsoft.com/office/drawing/2014/main" xmlns="" id="{CFA66391-A05F-208C-4F2B-3722E7461D04}"/>
              </a:ext>
            </a:extLst>
          </p:cNvPr>
          <p:cNvSpPr txBox="1"/>
          <p:nvPr/>
        </p:nvSpPr>
        <p:spPr>
          <a:xfrm>
            <a:off x="0" y="2144618"/>
            <a:ext cx="12127345" cy="584775"/>
          </a:xfrm>
          <a:prstGeom prst="rect">
            <a:avLst/>
          </a:prstGeom>
          <a:noFill/>
        </p:spPr>
        <p:txBody>
          <a:bodyPr wrap="square" rtlCol="0">
            <a:spAutoFit/>
          </a:bodyPr>
          <a:lstStyle/>
          <a:p>
            <a:pPr algn="ctr"/>
            <a:r>
              <a:rPr lang="pl-PL" sz="3200" b="1" i="1" dirty="0">
                <a:latin typeface="Times New Roman" panose="02020603050405020304" pitchFamily="18" charset="0"/>
                <a:cs typeface="Times New Roman" panose="02020603050405020304" pitchFamily="18" charset="0"/>
              </a:rPr>
              <a:t>AGENDA</a:t>
            </a:r>
            <a:endParaRPr lang="pl-PL" sz="2400" i="1" dirty="0">
              <a:latin typeface="Times New Roman" panose="02020603050405020304" pitchFamily="18" charset="0"/>
              <a:cs typeface="Times New Roman" panose="02020603050405020304" pitchFamily="18" charset="0"/>
            </a:endParaRPr>
          </a:p>
        </p:txBody>
      </p:sp>
      <p:sp>
        <p:nvSpPr>
          <p:cNvPr id="4" name="pole tekstowe 3">
            <a:extLst>
              <a:ext uri="{FF2B5EF4-FFF2-40B4-BE49-F238E27FC236}">
                <a16:creationId xmlns:a16="http://schemas.microsoft.com/office/drawing/2014/main" xmlns="" id="{B3E93C3E-8523-F56B-B173-45D665B07B36}"/>
              </a:ext>
            </a:extLst>
          </p:cNvPr>
          <p:cNvSpPr txBox="1"/>
          <p:nvPr/>
        </p:nvSpPr>
        <p:spPr>
          <a:xfrm>
            <a:off x="1417320" y="2991406"/>
            <a:ext cx="10725428" cy="1200329"/>
          </a:xfrm>
          <a:prstGeom prst="rect">
            <a:avLst/>
          </a:prstGeom>
          <a:noFill/>
        </p:spPr>
        <p:txBody>
          <a:bodyPr wrap="square" rtlCol="0">
            <a:spAutoFit/>
          </a:bodyPr>
          <a:lstStyle/>
          <a:p>
            <a:pPr marL="457200" indent="-457200">
              <a:buAutoNum type="arabicPeriod"/>
            </a:pPr>
            <a:r>
              <a:rPr lang="pl-PL" sz="2400" b="1" i="1" dirty="0" smtClean="0">
                <a:latin typeface="Times New Roman" panose="02020603050405020304" pitchFamily="18" charset="0"/>
                <a:cs typeface="Times New Roman" panose="02020603050405020304" pitchFamily="18" charset="0"/>
              </a:rPr>
              <a:t>PUT </a:t>
            </a:r>
            <a:r>
              <a:rPr lang="pl-PL" sz="2400" b="1" i="1" dirty="0">
                <a:latin typeface="Times New Roman" panose="02020603050405020304" pitchFamily="18" charset="0"/>
                <a:cs typeface="Times New Roman" panose="02020603050405020304" pitchFamily="18" charset="0"/>
              </a:rPr>
              <a:t>AMAZE </a:t>
            </a:r>
            <a:r>
              <a:rPr lang="pl-PL" sz="2400" b="1" i="1" dirty="0" smtClean="0">
                <a:latin typeface="Times New Roman" panose="02020603050405020304" pitchFamily="18" charset="0"/>
                <a:cs typeface="Times New Roman" panose="02020603050405020304" pitchFamily="18" charset="0"/>
              </a:rPr>
              <a:t>Team</a:t>
            </a:r>
          </a:p>
          <a:p>
            <a:pPr marL="457200" indent="-457200">
              <a:buAutoNum type="arabicPeriod"/>
            </a:pPr>
            <a:r>
              <a:rPr lang="pl-PL" sz="2400" b="1" i="1" dirty="0" err="1" smtClean="0">
                <a:latin typeface="Times New Roman" pitchFamily="18" charset="0"/>
                <a:cs typeface="Times New Roman" pitchFamily="18" charset="0"/>
              </a:rPr>
              <a:t>Introduction</a:t>
            </a:r>
            <a:r>
              <a:rPr lang="pl-PL" sz="2400" b="1" i="1" dirty="0" smtClean="0"/>
              <a:t> to </a:t>
            </a:r>
            <a:r>
              <a:rPr lang="pl-PL" sz="2400" b="1" i="1" dirty="0" smtClean="0">
                <a:latin typeface="Times New Roman" pitchFamily="18" charset="0"/>
                <a:cs typeface="Times New Roman" pitchFamily="18" charset="0"/>
              </a:rPr>
              <a:t>Smart Materials</a:t>
            </a:r>
            <a:endParaRPr lang="pl-PL" sz="2400" b="1" i="1" dirty="0">
              <a:latin typeface="Times New Roman" pitchFamily="18" charset="0"/>
              <a:cs typeface="Times New Roman" pitchFamily="18" charset="0"/>
            </a:endParaRPr>
          </a:p>
          <a:p>
            <a:pPr marL="457200" indent="-457200"/>
            <a:r>
              <a:rPr lang="pl-PL" sz="2400" b="1" i="1" smtClean="0">
                <a:latin typeface="Times New Roman" panose="02020603050405020304" pitchFamily="18" charset="0"/>
                <a:cs typeface="Times New Roman" panose="02020603050405020304" pitchFamily="18" charset="0"/>
              </a:rPr>
              <a:t>3. </a:t>
            </a:r>
            <a:r>
              <a:rPr lang="pl-PL" sz="2400" b="1" i="1" dirty="0">
                <a:latin typeface="Times New Roman" panose="02020603050405020304" pitchFamily="18" charset="0"/>
                <a:cs typeface="Times New Roman" panose="02020603050405020304" pitchFamily="18" charset="0"/>
              </a:rPr>
              <a:t>Smart (</a:t>
            </a:r>
            <a:r>
              <a:rPr lang="pl-PL" sz="2400" b="1" i="1" dirty="0" err="1">
                <a:latin typeface="Times New Roman" panose="02020603050405020304" pitchFamily="18" charset="0"/>
                <a:cs typeface="Times New Roman" panose="02020603050405020304" pitchFamily="18" charset="0"/>
              </a:rPr>
              <a:t>Intelligent</a:t>
            </a:r>
            <a:r>
              <a:rPr lang="pl-PL" sz="2400" b="1" i="1" dirty="0">
                <a:latin typeface="Times New Roman" panose="02020603050405020304" pitchFamily="18" charset="0"/>
                <a:cs typeface="Times New Roman" panose="02020603050405020304" pitchFamily="18" charset="0"/>
              </a:rPr>
              <a:t>) Materials – e-Toolkit</a:t>
            </a:r>
          </a:p>
        </p:txBody>
      </p:sp>
    </p:spTree>
    <p:extLst>
      <p:ext uri="{BB962C8B-B14F-4D97-AF65-F5344CB8AC3E}">
        <p14:creationId xmlns:p14="http://schemas.microsoft.com/office/powerpoint/2010/main" xmlns="" val="32763367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3</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5DF30E9-5EC2-637E-1846-E9A1D275D08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3"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5"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6"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Prostokąt 10"/>
          <p:cNvSpPr/>
          <p:nvPr/>
        </p:nvSpPr>
        <p:spPr>
          <a:xfrm>
            <a:off x="882867" y="2537010"/>
            <a:ext cx="4175761" cy="2246769"/>
          </a:xfrm>
          <a:prstGeom prst="rect">
            <a:avLst/>
          </a:prstGeom>
        </p:spPr>
        <p:txBody>
          <a:bodyPr wrap="square">
            <a:spAutoFit/>
          </a:bodyPr>
          <a:lstStyle/>
          <a:p>
            <a:pPr algn="ctr"/>
            <a:r>
              <a:rPr lang="en-US" sz="2800" dirty="0"/>
              <a:t>IO</a:t>
            </a:r>
            <a:r>
              <a:rPr lang="pl-PL" sz="2800" dirty="0"/>
              <a:t>4</a:t>
            </a:r>
            <a:r>
              <a:rPr lang="en-US" sz="2800" dirty="0"/>
              <a:t> - EMERALD e-</a:t>
            </a:r>
            <a:r>
              <a:rPr lang="pl-PL" sz="2800" dirty="0" err="1"/>
              <a:t>toolkit</a:t>
            </a:r>
            <a:r>
              <a:rPr lang="en-US" sz="2800" dirty="0"/>
              <a:t> for industrial design for complex parts</a:t>
            </a:r>
            <a:endParaRPr lang="pl-PL" sz="2800" dirty="0"/>
          </a:p>
          <a:p>
            <a:pPr algn="ctr"/>
            <a:r>
              <a:rPr lang="pl-PL" sz="2800" b="1" dirty="0">
                <a:latin typeface="Arial" panose="020B0604020202020204" pitchFamily="34" charset="0"/>
                <a:cs typeface="Arial" panose="020B0604020202020204" pitchFamily="34" charset="0"/>
              </a:rPr>
              <a:t>SMART (INTELIGENT) MATERIALS</a:t>
            </a:r>
            <a:endParaRPr lang="en-US" sz="4000" b="1" dirty="0">
              <a:latin typeface="Arial" panose="020B0604020202020204" pitchFamily="34" charset="0"/>
              <a:cs typeface="Arial" panose="020B0604020202020204" pitchFamily="34" charset="0"/>
            </a:endParaRPr>
          </a:p>
        </p:txBody>
      </p:sp>
      <p:pic>
        <p:nvPicPr>
          <p:cNvPr id="1026" name="Picture 2" descr="Smart materials and structures. | Download Scientific Diagram">
            <a:extLst>
              <a:ext uri="{FF2B5EF4-FFF2-40B4-BE49-F238E27FC236}">
                <a16:creationId xmlns:a16="http://schemas.microsoft.com/office/drawing/2014/main" xmlns="" id="{61BF9E6F-23B0-1925-FC0F-5C8E679613EC}"/>
              </a:ext>
            </a:extLst>
          </p:cNvPr>
          <p:cNvPicPr>
            <a:picLocks noChangeAspect="1" noChangeArrowheads="1"/>
          </p:cNvPicPr>
          <p:nvPr/>
        </p:nvPicPr>
        <p:blipFill rotWithShape="1">
          <a:blip r:embed="rId8" cstate="print">
            <a:extLst>
              <a:ext uri="{28A0092B-C50C-407E-A947-70E740481C1C}">
                <a14:useLocalDpi xmlns:a14="http://schemas.microsoft.com/office/drawing/2010/main" xmlns="" val="0"/>
              </a:ext>
            </a:extLst>
          </a:blip>
          <a:srcRect r="24241"/>
          <a:stretch/>
        </p:blipFill>
        <p:spPr bwMode="auto">
          <a:xfrm>
            <a:off x="5865041" y="1332119"/>
            <a:ext cx="5261272" cy="4248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54044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4</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5DF30E9-5EC2-637E-1846-E9A1D275D08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3"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5"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6"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Prostokąt 10"/>
          <p:cNvSpPr/>
          <p:nvPr/>
        </p:nvSpPr>
        <p:spPr>
          <a:xfrm>
            <a:off x="563361" y="1209269"/>
            <a:ext cx="11150219" cy="4216539"/>
          </a:xfrm>
          <a:prstGeom prst="rect">
            <a:avLst/>
          </a:prstGeom>
        </p:spPr>
        <p:txBody>
          <a:bodyPr wrap="square">
            <a:spAutoFit/>
          </a:bodyPr>
          <a:lstStyle/>
          <a:p>
            <a:pPr algn="just"/>
            <a:r>
              <a:rPr lang="pl-PL" b="1" i="1" dirty="0"/>
              <a:t>2</a:t>
            </a:r>
            <a:r>
              <a:rPr lang="pl-PL" b="1" i="1" dirty="0" smtClean="0"/>
              <a:t>. </a:t>
            </a:r>
            <a:r>
              <a:rPr lang="pl-PL" b="1" i="1" dirty="0" err="1"/>
              <a:t>Introduction</a:t>
            </a:r>
            <a:r>
              <a:rPr lang="pl-PL" b="1" i="1" dirty="0"/>
              <a:t> to Smart Materials</a:t>
            </a:r>
          </a:p>
          <a:p>
            <a:pPr algn="just"/>
            <a:r>
              <a:rPr lang="en-US" dirty="0"/>
              <a:t>Smart materials, also called intelligent or responsive materials,</a:t>
            </a:r>
            <a:r>
              <a:rPr lang="pl-PL" dirty="0"/>
              <a:t> </a:t>
            </a:r>
            <a:r>
              <a:rPr lang="en-US" dirty="0"/>
              <a:t>are designed materials that have one or more properties that can be significantly changed in a controlled fashion by external stimuli, such as stress, moisture, electric or magnetic fields, light, temperature, pH, or chemical compounds.</a:t>
            </a:r>
            <a:r>
              <a:rPr lang="pl-PL" dirty="0"/>
              <a:t> </a:t>
            </a:r>
            <a:r>
              <a:rPr lang="en-US" dirty="0"/>
              <a:t>Smart materials are the basis of many applications, including sensors and actuators, or artificial muscles, particularly as electroactive polymers (EAPs)</a:t>
            </a:r>
            <a:r>
              <a:rPr lang="pl-PL" dirty="0"/>
              <a:t>.</a:t>
            </a:r>
            <a:endParaRPr lang="en-US" dirty="0"/>
          </a:p>
          <a:p>
            <a:pPr algn="just"/>
            <a:r>
              <a:rPr lang="en-US" dirty="0"/>
              <a:t>we can divide them according to the effect </a:t>
            </a:r>
            <a:r>
              <a:rPr lang="pl-PL" dirty="0"/>
              <a:t>of </a:t>
            </a:r>
            <a:r>
              <a:rPr lang="en-US" dirty="0"/>
              <a:t>stimulation</a:t>
            </a:r>
          </a:p>
          <a:p>
            <a:pPr marL="285750" indent="-285750" algn="just">
              <a:buFont typeface="Arial" panose="020B0604020202020204" pitchFamily="34" charset="0"/>
              <a:buChar char="•"/>
            </a:pPr>
            <a:r>
              <a:rPr lang="en-US" dirty="0"/>
              <a:t>Piezoelectric materials</a:t>
            </a:r>
            <a:endParaRPr lang="pl-PL" dirty="0"/>
          </a:p>
          <a:p>
            <a:pPr marL="285750" indent="-285750" algn="just">
              <a:buFont typeface="Arial" panose="020B0604020202020204" pitchFamily="34" charset="0"/>
              <a:buChar char="•"/>
            </a:pPr>
            <a:r>
              <a:rPr lang="en-US" dirty="0"/>
              <a:t>Shape-memory alloys and shape-memory polymers</a:t>
            </a:r>
            <a:endParaRPr lang="pl-PL" dirty="0"/>
          </a:p>
          <a:p>
            <a:pPr marL="285750" indent="-285750" algn="just">
              <a:buFont typeface="Arial" panose="020B0604020202020204" pitchFamily="34" charset="0"/>
              <a:buChar char="•"/>
            </a:pPr>
            <a:r>
              <a:rPr lang="en-US" dirty="0"/>
              <a:t>Photovoltaic materials or optoelectronics.</a:t>
            </a:r>
            <a:endParaRPr lang="pl-PL" dirty="0"/>
          </a:p>
          <a:p>
            <a:pPr marL="285750" indent="-285750" algn="just">
              <a:buFont typeface="Arial" panose="020B0604020202020204" pitchFamily="34" charset="0"/>
              <a:buChar char="•"/>
            </a:pPr>
            <a:r>
              <a:rPr lang="en-US" dirty="0"/>
              <a:t>Electroactive polymers</a:t>
            </a:r>
            <a:endParaRPr lang="pl-PL" dirty="0"/>
          </a:p>
          <a:p>
            <a:pPr marL="285750" indent="-285750" algn="just">
              <a:buFont typeface="Arial" panose="020B0604020202020204" pitchFamily="34" charset="0"/>
              <a:buChar char="•"/>
            </a:pPr>
            <a:r>
              <a:rPr lang="en-US" dirty="0" err="1"/>
              <a:t>Magnetostrictive</a:t>
            </a:r>
            <a:r>
              <a:rPr lang="en-US" dirty="0"/>
              <a:t> materials</a:t>
            </a:r>
            <a:endParaRPr lang="pl-PL" dirty="0"/>
          </a:p>
          <a:p>
            <a:pPr marL="285750" indent="-285750" algn="just">
              <a:buFont typeface="Arial" panose="020B0604020202020204" pitchFamily="34" charset="0"/>
              <a:buChar char="•"/>
            </a:pPr>
            <a:r>
              <a:rPr lang="en-US" dirty="0"/>
              <a:t>Magnetic shape memory </a:t>
            </a:r>
            <a:endParaRPr lang="pl-PL" sz="2000" dirty="0"/>
          </a:p>
          <a:p>
            <a:pPr algn="just"/>
            <a:endParaRPr lang="pl-PL" sz="2000" dirty="0"/>
          </a:p>
          <a:p>
            <a:pPr algn="just"/>
            <a:endParaRPr lang="en-US" sz="3200" b="1" dirty="0">
              <a:cs typeface="Arial" panose="020B0604020202020204" pitchFamily="34" charset="0"/>
            </a:endParaRPr>
          </a:p>
        </p:txBody>
      </p:sp>
      <p:pic>
        <p:nvPicPr>
          <p:cNvPr id="2" name="Obraz 1" descr="Smart material systems and adaptiveness in architecture - ScienceDirect">
            <a:extLst>
              <a:ext uri="{FF2B5EF4-FFF2-40B4-BE49-F238E27FC236}">
                <a16:creationId xmlns:a16="http://schemas.microsoft.com/office/drawing/2014/main" xmlns="" id="{56C2BFE9-B218-8017-D4FF-B05A7C8BD243}"/>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5899387" y="2967558"/>
            <a:ext cx="5931476" cy="2641695"/>
          </a:xfrm>
          <a:prstGeom prst="rect">
            <a:avLst/>
          </a:prstGeom>
          <a:noFill/>
          <a:ln>
            <a:noFill/>
          </a:ln>
        </p:spPr>
      </p:pic>
    </p:spTree>
    <p:extLst>
      <p:ext uri="{BB962C8B-B14F-4D97-AF65-F5344CB8AC3E}">
        <p14:creationId xmlns:p14="http://schemas.microsoft.com/office/powerpoint/2010/main" xmlns="" val="3163170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 y="112879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5</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3" cstate="print"/>
          <a:stretch>
            <a:fillRect/>
          </a:stretch>
        </p:blipFill>
        <p:spPr>
          <a:xfrm>
            <a:off x="10304481" y="88644"/>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306045" y="37201"/>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Context</a:t>
            </a: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5"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6"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pic>
        <p:nvPicPr>
          <p:cNvPr id="2" name="Picture 1" descr="A blue rectangle with text&#10;&#10;Description automatically generated">
            <a:extLst>
              <a:ext uri="{FF2B5EF4-FFF2-40B4-BE49-F238E27FC236}">
                <a16:creationId xmlns:a16="http://schemas.microsoft.com/office/drawing/2014/main" xmlns="" id="{D92D6FF8-5888-A592-C662-A9A8FD5FCC96}"/>
              </a:ext>
            </a:extLst>
          </p:cNvPr>
          <p:cNvPicPr>
            <a:picLocks noChangeAspect="1"/>
          </p:cNvPicPr>
          <p:nvPr/>
        </p:nvPicPr>
        <p:blipFill>
          <a:blip r:embed="rId8" cstate="print"/>
          <a:stretch>
            <a:fillRect/>
          </a:stretch>
        </p:blipFill>
        <p:spPr>
          <a:xfrm>
            <a:off x="113390" y="59130"/>
            <a:ext cx="2980767" cy="850224"/>
          </a:xfrm>
          <a:prstGeom prst="rect">
            <a:avLst/>
          </a:prstGeom>
        </p:spPr>
      </p:pic>
      <p:pic>
        <p:nvPicPr>
          <p:cNvPr id="8" name="Symbol zastępczy zawartości 7">
            <a:extLst>
              <a:ext uri="{FF2B5EF4-FFF2-40B4-BE49-F238E27FC236}">
                <a16:creationId xmlns:a16="http://schemas.microsoft.com/office/drawing/2014/main" xmlns="" id="{6AE8069F-5417-01B7-1872-C010E453EBA1}"/>
              </a:ext>
            </a:extLst>
          </p:cNvPr>
          <p:cNvPicPr>
            <a:picLocks noGrp="1" noChangeAspect="1"/>
          </p:cNvPicPr>
          <p:nvPr>
            <p:ph idx="1"/>
          </p:nvPr>
        </p:nvPicPr>
        <p:blipFill rotWithShape="1">
          <a:blip r:embed="rId9" cstate="print"/>
          <a:srcRect r="25862"/>
          <a:stretch/>
        </p:blipFill>
        <p:spPr>
          <a:xfrm>
            <a:off x="799583" y="1497504"/>
            <a:ext cx="6231532" cy="3878359"/>
          </a:xfrm>
        </p:spPr>
      </p:pic>
      <p:sp>
        <p:nvSpPr>
          <p:cNvPr id="4" name="pole tekstowe 3">
            <a:extLst>
              <a:ext uri="{FF2B5EF4-FFF2-40B4-BE49-F238E27FC236}">
                <a16:creationId xmlns:a16="http://schemas.microsoft.com/office/drawing/2014/main" xmlns="" id="{6E3C622C-BC12-A8E5-56D3-08346DBE3EF7}"/>
              </a:ext>
            </a:extLst>
          </p:cNvPr>
          <p:cNvSpPr txBox="1"/>
          <p:nvPr/>
        </p:nvSpPr>
        <p:spPr>
          <a:xfrm>
            <a:off x="7412855" y="2318016"/>
            <a:ext cx="4261281" cy="2031325"/>
          </a:xfrm>
          <a:prstGeom prst="rect">
            <a:avLst/>
          </a:prstGeom>
          <a:noFill/>
        </p:spPr>
        <p:txBody>
          <a:bodyPr wrap="square" rtlCol="0">
            <a:spAutoFit/>
          </a:bodyPr>
          <a:lstStyle/>
          <a:p>
            <a:r>
              <a:rPr lang="pl-PL" dirty="0">
                <a:latin typeface="Times New Roman" panose="02020603050405020304" pitchFamily="18" charset="0"/>
                <a:cs typeface="Times New Roman" panose="02020603050405020304" pitchFamily="18" charset="0"/>
              </a:rPr>
              <a:t>(</a:t>
            </a:r>
            <a:r>
              <a:rPr lang="pl-PL" b="1" dirty="0">
                <a:latin typeface="Times New Roman" panose="02020603050405020304" pitchFamily="18" charset="0"/>
                <a:cs typeface="Times New Roman" panose="02020603050405020304" pitchFamily="18" charset="0"/>
              </a:rPr>
              <a:t>a</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Comparision</a:t>
            </a:r>
            <a:r>
              <a:rPr lang="pl-PL" dirty="0">
                <a:latin typeface="Times New Roman" panose="02020603050405020304" pitchFamily="18" charset="0"/>
                <a:cs typeface="Times New Roman" panose="02020603050405020304" pitchFamily="18" charset="0"/>
              </a:rPr>
              <a:t> of SMA element </a:t>
            </a:r>
            <a:r>
              <a:rPr lang="pl-PL" dirty="0" err="1">
                <a:latin typeface="Times New Roman" panose="02020603050405020304" pitchFamily="18" charset="0"/>
                <a:cs typeface="Times New Roman" panose="02020603050405020304" pitchFamily="18" charset="0"/>
              </a:rPr>
              <a:t>attached</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at</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both</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ends</a:t>
            </a:r>
            <a:r>
              <a:rPr lang="pl-PL" dirty="0">
                <a:latin typeface="Times New Roman" panose="02020603050405020304" pitchFamily="18" charset="0"/>
                <a:cs typeface="Times New Roman" panose="02020603050405020304" pitchFamily="18" charset="0"/>
              </a:rPr>
              <a:t> of the </a:t>
            </a:r>
            <a:r>
              <a:rPr lang="pl-PL" dirty="0" err="1">
                <a:latin typeface="Times New Roman" panose="02020603050405020304" pitchFamily="18" charset="0"/>
                <a:cs typeface="Times New Roman" panose="02020603050405020304" pitchFamily="18" charset="0"/>
              </a:rPr>
              <a:t>actuator</a:t>
            </a:r>
            <a:r>
              <a:rPr lang="pl-PL" dirty="0">
                <a:latin typeface="Times New Roman" panose="02020603050405020304" pitchFamily="18" charset="0"/>
                <a:cs typeface="Times New Roman" panose="02020603050405020304" pitchFamily="18" charset="0"/>
              </a:rPr>
              <a:t> and </a:t>
            </a:r>
            <a:r>
              <a:rPr lang="pl-PL" dirty="0" err="1">
                <a:latin typeface="Times New Roman" panose="02020603050405020304" pitchFamily="18" charset="0"/>
                <a:cs typeface="Times New Roman" panose="02020603050405020304" pitchFamily="18" charset="0"/>
              </a:rPr>
              <a:t>located</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outside</a:t>
            </a:r>
            <a:r>
              <a:rPr lang="pl-PL" dirty="0">
                <a:latin typeface="Times New Roman" panose="02020603050405020304" pitchFamily="18" charset="0"/>
                <a:cs typeface="Times New Roman" panose="02020603050405020304" pitchFamily="18" charset="0"/>
              </a:rPr>
              <a:t> versus </a:t>
            </a:r>
            <a:r>
              <a:rPr lang="pl-PL" dirty="0" err="1">
                <a:latin typeface="Times New Roman" panose="02020603050405020304" pitchFamily="18" charset="0"/>
                <a:cs typeface="Times New Roman" panose="02020603050405020304" pitchFamily="18" charset="0"/>
              </a:rPr>
              <a:t>inside</a:t>
            </a:r>
            <a:r>
              <a:rPr lang="pl-PL" dirty="0">
                <a:latin typeface="Times New Roman" panose="02020603050405020304" pitchFamily="18" charset="0"/>
                <a:cs typeface="Times New Roman" panose="02020603050405020304" pitchFamily="18" charset="0"/>
              </a:rPr>
              <a:t>, (</a:t>
            </a:r>
            <a:r>
              <a:rPr lang="pl-PL" b="1" dirty="0">
                <a:latin typeface="Times New Roman" panose="02020603050405020304" pitchFamily="18" charset="0"/>
                <a:cs typeface="Times New Roman" panose="02020603050405020304" pitchFamily="18" charset="0"/>
              </a:rPr>
              <a:t>b</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starfish-like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soft</a:t>
            </a:r>
            <a:r>
              <a:rPr lang="pl-PL" dirty="0">
                <a:latin typeface="Times New Roman" panose="02020603050405020304" pitchFamily="18" charset="0"/>
                <a:cs typeface="Times New Roman" panose="02020603050405020304" pitchFamily="18" charset="0"/>
              </a:rPr>
              <a:t> robot with </a:t>
            </a:r>
            <a:r>
              <a:rPr lang="pl-PL" dirty="0" err="1">
                <a:latin typeface="Times New Roman" panose="02020603050405020304" pitchFamily="18" charset="0"/>
                <a:cs typeface="Times New Roman" panose="02020603050405020304" pitchFamily="18" charset="0"/>
              </a:rPr>
              <a:t>flexible</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rays</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actuated</a:t>
            </a:r>
            <a:r>
              <a:rPr lang="pl-PL" dirty="0">
                <a:latin typeface="Times New Roman" panose="02020603050405020304" pitchFamily="18" charset="0"/>
                <a:cs typeface="Times New Roman" panose="02020603050405020304" pitchFamily="18" charset="0"/>
              </a:rPr>
              <a:t> by SMA spring </a:t>
            </a:r>
            <a:r>
              <a:rPr lang="pl-PL" dirty="0" err="1">
                <a:latin typeface="Times New Roman" panose="02020603050405020304" pitchFamily="18" charset="0"/>
                <a:cs typeface="Times New Roman" panose="02020603050405020304" pitchFamily="18" charset="0"/>
              </a:rPr>
              <a:t>located</a:t>
            </a:r>
            <a:r>
              <a:rPr lang="pl-PL" dirty="0">
                <a:latin typeface="Times New Roman" panose="02020603050405020304" pitchFamily="18" charset="0"/>
                <a:cs typeface="Times New Roman" panose="02020603050405020304" pitchFamily="18" charset="0"/>
              </a:rPr>
              <a:t> </a:t>
            </a:r>
            <a:r>
              <a:rPr lang="pl-PL" dirty="0" err="1">
                <a:latin typeface="Times New Roman" panose="02020603050405020304" pitchFamily="18" charset="0"/>
                <a:cs typeface="Times New Roman" panose="02020603050405020304" pitchFamily="18" charset="0"/>
              </a:rPr>
              <a:t>within</a:t>
            </a:r>
            <a:r>
              <a:rPr lang="pl-PL" dirty="0">
                <a:latin typeface="Times New Roman" panose="02020603050405020304" pitchFamily="18" charset="0"/>
                <a:cs typeface="Times New Roman" panose="02020603050405020304" pitchFamily="18" charset="0"/>
              </a:rPr>
              <a:t> the </a:t>
            </a:r>
            <a:r>
              <a:rPr lang="pl-PL" dirty="0" err="1">
                <a:latin typeface="Times New Roman" panose="02020603050405020304" pitchFamily="18" charset="0"/>
                <a:cs typeface="Times New Roman" panose="02020603050405020304" pitchFamily="18" charset="0"/>
              </a:rPr>
              <a:t>structure</a:t>
            </a:r>
            <a:r>
              <a:rPr lang="pl-PL" dirty="0">
                <a:latin typeface="Times New Roman" panose="02020603050405020304" pitchFamily="18" charset="0"/>
                <a:cs typeface="Times New Roman" panose="02020603050405020304" pitchFamily="18" charset="0"/>
              </a:rPr>
              <a:t>, and (</a:t>
            </a:r>
            <a:r>
              <a:rPr lang="pl-PL" b="1" dirty="0">
                <a:latin typeface="Times New Roman" panose="02020603050405020304" pitchFamily="18" charset="0"/>
                <a:cs typeface="Times New Roman" panose="02020603050405020304" pitchFamily="18" charset="0"/>
              </a:rPr>
              <a:t>c</a:t>
            </a:r>
            <a:r>
              <a:rPr lang="pl-PL" dirty="0">
                <a:latin typeface="Times New Roman" panose="02020603050405020304" pitchFamily="18" charset="0"/>
                <a:cs typeface="Times New Roman" panose="02020603050405020304" pitchFamily="18" charset="0"/>
              </a:rPr>
              <a:t>) spring-</a:t>
            </a:r>
            <a:r>
              <a:rPr lang="pl-PL" dirty="0" err="1">
                <a:latin typeface="Times New Roman" panose="02020603050405020304" pitchFamily="18" charset="0"/>
                <a:cs typeface="Times New Roman" panose="02020603050405020304" pitchFamily="18" charset="0"/>
              </a:rPr>
              <a:t>driven</a:t>
            </a:r>
            <a:r>
              <a:rPr lang="pl-PL" dirty="0">
                <a:latin typeface="Times New Roman" panose="02020603050405020304" pitchFamily="18" charset="0"/>
                <a:cs typeface="Times New Roman" panose="02020603050405020304" pitchFamily="18" charset="0"/>
              </a:rPr>
              <a:t> robot with a </a:t>
            </a:r>
            <a:r>
              <a:rPr lang="pl-PL" dirty="0" err="1">
                <a:latin typeface="Times New Roman" panose="02020603050405020304" pitchFamily="18" charset="0"/>
                <a:cs typeface="Times New Roman" panose="02020603050405020304" pitchFamily="18" charset="0"/>
              </a:rPr>
              <a:t>silicone</a:t>
            </a:r>
            <a:r>
              <a:rPr lang="pl-PL" dirty="0">
                <a:latin typeface="Times New Roman" panose="02020603050405020304" pitchFamily="18" charset="0"/>
                <a:cs typeface="Times New Roman" panose="02020603050405020304" pitchFamily="18" charset="0"/>
              </a:rPr>
              <a:t> polimer body (</a:t>
            </a:r>
            <a:r>
              <a:rPr lang="pl-PL" dirty="0" err="1">
                <a:latin typeface="Times New Roman" panose="02020603050405020304" pitchFamily="18" charset="0"/>
                <a:cs typeface="Times New Roman" panose="02020603050405020304" pitchFamily="18" charset="0"/>
              </a:rPr>
              <a:t>Huai</a:t>
            </a:r>
            <a:r>
              <a:rPr lang="pl-PL" dirty="0">
                <a:latin typeface="Times New Roman" panose="02020603050405020304" pitchFamily="18" charset="0"/>
                <a:cs typeface="Times New Roman" panose="02020603050405020304" pitchFamily="18" charset="0"/>
              </a:rPr>
              <a:t>-Ti and </a:t>
            </a:r>
            <a:r>
              <a:rPr lang="pl-PL" dirty="0" err="1">
                <a:latin typeface="Times New Roman" panose="02020603050405020304" pitchFamily="18" charset="0"/>
                <a:cs typeface="Times New Roman" panose="02020603050405020304" pitchFamily="18" charset="0"/>
              </a:rPr>
              <a:t>Trimmer</a:t>
            </a:r>
            <a:r>
              <a:rPr lang="pl-PL" dirty="0">
                <a:latin typeface="Times New Roman" panose="02020603050405020304" pitchFamily="18" charset="0"/>
                <a:cs typeface="Times New Roman" panose="02020603050405020304" pitchFamily="18" charset="0"/>
              </a:rPr>
              <a:t>)</a:t>
            </a:r>
          </a:p>
        </p:txBody>
      </p:sp>
      <p:sp>
        <p:nvSpPr>
          <p:cNvPr id="6" name="pole tekstowe 5">
            <a:extLst>
              <a:ext uri="{FF2B5EF4-FFF2-40B4-BE49-F238E27FC236}">
                <a16:creationId xmlns:a16="http://schemas.microsoft.com/office/drawing/2014/main" xmlns="" id="{7B3594F6-CA87-018C-66EC-F8ED529126AB}"/>
              </a:ext>
            </a:extLst>
          </p:cNvPr>
          <p:cNvSpPr txBox="1"/>
          <p:nvPr/>
        </p:nvSpPr>
        <p:spPr>
          <a:xfrm>
            <a:off x="7489336" y="1529363"/>
            <a:ext cx="3199379" cy="463397"/>
          </a:xfrm>
          <a:prstGeom prst="rect">
            <a:avLst/>
          </a:prstGeom>
          <a:noFill/>
        </p:spPr>
        <p:txBody>
          <a:bodyPr wrap="square">
            <a:spAutoFit/>
          </a:bodyPr>
          <a:lstStyle/>
          <a:p>
            <a:pPr lvl="0" algn="just">
              <a:lnSpc>
                <a:spcPct val="150000"/>
              </a:lnSpc>
            </a:pPr>
            <a:r>
              <a:rPr lang="en-US" sz="1800" b="1" dirty="0">
                <a:solidFill>
                  <a:srgbClr val="000000"/>
                </a:solidFill>
                <a:effectLst/>
                <a:highlight>
                  <a:srgbClr val="FFFFFF"/>
                </a:highlight>
                <a:latin typeface="Times New Roman" panose="02020603050405020304" pitchFamily="18" charset="0"/>
                <a:ea typeface="Calibri" panose="020F0502020204030204" pitchFamily="34" charset="0"/>
              </a:rPr>
              <a:t>Shape Memory Alloys (SMAs)</a:t>
            </a:r>
            <a:endParaRPr lang="pl-PL" sz="1800" dirty="0">
              <a:effectLst/>
              <a:latin typeface="Calibri" panose="020F0502020204030204" pitchFamily="34" charset="0"/>
              <a:ea typeface="Calibri" panose="020F0502020204030204" pitchFamily="34" charset="0"/>
            </a:endParaRPr>
          </a:p>
        </p:txBody>
      </p:sp>
      <p:sp>
        <p:nvSpPr>
          <p:cNvPr id="7" name="pole tekstowe 6">
            <a:extLst>
              <a:ext uri="{FF2B5EF4-FFF2-40B4-BE49-F238E27FC236}">
                <a16:creationId xmlns:a16="http://schemas.microsoft.com/office/drawing/2014/main" xmlns="" id="{77C8CC27-A63A-3177-5166-C27FE545BBA8}"/>
              </a:ext>
            </a:extLst>
          </p:cNvPr>
          <p:cNvSpPr txBox="1"/>
          <p:nvPr/>
        </p:nvSpPr>
        <p:spPr>
          <a:xfrm>
            <a:off x="7489336" y="4667754"/>
            <a:ext cx="1599423" cy="646331"/>
          </a:xfrm>
          <a:prstGeom prst="rect">
            <a:avLst/>
          </a:prstGeom>
          <a:noFill/>
        </p:spPr>
        <p:txBody>
          <a:bodyPr wrap="square">
            <a:spAutoFit/>
          </a:bodyPr>
          <a:lstStyle/>
          <a:p>
            <a:r>
              <a:rPr lang="pl-PL" dirty="0" err="1">
                <a:solidFill>
                  <a:srgbClr val="000000"/>
                </a:solidFill>
                <a:latin typeface="Times New Roman" panose="02020603050405020304" pitchFamily="18" charset="0"/>
                <a:ea typeface="Calibri" panose="020F0502020204030204" pitchFamily="34" charset="0"/>
              </a:rPr>
              <a:t>Rodrigue</a:t>
            </a:r>
            <a:r>
              <a:rPr lang="en-US" sz="1800" dirty="0">
                <a:solidFill>
                  <a:srgbClr val="000000"/>
                </a:solidFill>
                <a:effectLst/>
                <a:latin typeface="Times New Roman" panose="02020603050405020304" pitchFamily="18" charset="0"/>
                <a:ea typeface="Calibri" panose="020F0502020204030204" pitchFamily="34" charset="0"/>
              </a:rPr>
              <a:t> et al., 2022</a:t>
            </a:r>
            <a:endParaRPr lang="pl-PL" dirty="0"/>
          </a:p>
        </p:txBody>
      </p:sp>
    </p:spTree>
    <p:extLst>
      <p:ext uri="{BB962C8B-B14F-4D97-AF65-F5344CB8AC3E}">
        <p14:creationId xmlns:p14="http://schemas.microsoft.com/office/powerpoint/2010/main" xmlns="" val="2719732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6</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5DF30E9-5EC2-637E-1846-E9A1D275D08D}"/>
              </a:ext>
            </a:extLst>
          </p:cNvPr>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3"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5"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6"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Prostokąt 10"/>
          <p:cNvSpPr/>
          <p:nvPr/>
        </p:nvSpPr>
        <p:spPr>
          <a:xfrm>
            <a:off x="563361" y="1209269"/>
            <a:ext cx="11150219" cy="2523768"/>
          </a:xfrm>
          <a:prstGeom prst="rect">
            <a:avLst/>
          </a:prstGeom>
        </p:spPr>
        <p:txBody>
          <a:bodyPr wrap="square">
            <a:spAutoFit/>
          </a:bodyPr>
          <a:lstStyle/>
          <a:p>
            <a:pPr algn="just"/>
            <a:r>
              <a:rPr lang="pl-PL" b="1" i="1" dirty="0" smtClean="0"/>
              <a:t>3.1 </a:t>
            </a:r>
            <a:r>
              <a:rPr lang="pl-PL" b="1" i="1" dirty="0"/>
              <a:t>Experiment with </a:t>
            </a:r>
            <a:r>
              <a:rPr lang="pl-PL" b="1" i="1" dirty="0" err="1"/>
              <a:t>SMAs</a:t>
            </a:r>
            <a:endParaRPr lang="pl-PL" b="1" i="1" dirty="0"/>
          </a:p>
          <a:p>
            <a:pPr algn="just"/>
            <a:r>
              <a:rPr lang="en-US" dirty="0"/>
              <a:t>In prepared E-Toolkit, an experiment was described to create a spring using Nitinol—a material known for its shape memory properties. Nitinol is an alloy of nickel and titanium that can "remember" a specific shape and return to it when heated. Through this process, a programming procedure can be carried out that allows to creation of a spring that returns to its original form after being deformed. This experiment not only demonstrates the unique characteristics of Nitinol but also helps to understand how phase transformations can influence the material's mechanical properties.</a:t>
            </a:r>
            <a:endParaRPr lang="pl-PL" sz="2000" dirty="0"/>
          </a:p>
          <a:p>
            <a:pPr algn="just"/>
            <a:endParaRPr lang="en-US" sz="3200" b="1" dirty="0">
              <a:cs typeface="Arial" panose="020B0604020202020204" pitchFamily="34" charset="0"/>
            </a:endParaRPr>
          </a:p>
        </p:txBody>
      </p:sp>
      <p:pic>
        <p:nvPicPr>
          <p:cNvPr id="7" name="Obraz 6" descr="Obraz zawierający trzepaczka&#10;&#10;Opis wygenerowany automatycznie przy średnim poziomie pewności">
            <a:extLst>
              <a:ext uri="{FF2B5EF4-FFF2-40B4-BE49-F238E27FC236}">
                <a16:creationId xmlns:a16="http://schemas.microsoft.com/office/drawing/2014/main" xmlns="" id="{BE296B03-61BF-899D-4E51-B465EACA20D2}"/>
              </a:ext>
            </a:extLst>
          </p:cNvPr>
          <p:cNvPicPr>
            <a:picLocks noChangeAspect="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727170" y="2996797"/>
            <a:ext cx="3354070" cy="2515235"/>
          </a:xfrm>
          <a:prstGeom prst="rect">
            <a:avLst/>
          </a:prstGeom>
          <a:noFill/>
        </p:spPr>
      </p:pic>
      <p:sp>
        <p:nvSpPr>
          <p:cNvPr id="9" name="pole tekstowe 8">
            <a:extLst>
              <a:ext uri="{FF2B5EF4-FFF2-40B4-BE49-F238E27FC236}">
                <a16:creationId xmlns:a16="http://schemas.microsoft.com/office/drawing/2014/main" xmlns="" id="{9FEBFB79-3B5B-C8FD-06FB-5A9AFD7C66A3}"/>
              </a:ext>
            </a:extLst>
          </p:cNvPr>
          <p:cNvSpPr txBox="1"/>
          <p:nvPr/>
        </p:nvSpPr>
        <p:spPr>
          <a:xfrm>
            <a:off x="2541439" y="5212836"/>
            <a:ext cx="6115480" cy="369332"/>
          </a:xfrm>
          <a:prstGeom prst="rect">
            <a:avLst/>
          </a:prstGeom>
          <a:noFill/>
        </p:spPr>
        <p:txBody>
          <a:bodyPr wrap="square">
            <a:spAutoFit/>
          </a:bodyPr>
          <a:lstStyle/>
          <a:p>
            <a:r>
              <a:rPr lang="en-US" sz="1800" dirty="0">
                <a:effectLst/>
                <a:latin typeface="Calibri" panose="020F0502020204030204" pitchFamily="34" charset="0"/>
                <a:ea typeface="Calibri" panose="020F0502020204030204" pitchFamily="34" charset="0"/>
              </a:rPr>
              <a:t>Fig</a:t>
            </a:r>
            <a:r>
              <a:rPr lang="pl-PL" sz="1800" dirty="0">
                <a:effectLst/>
                <a:latin typeface="Calibri" panose="020F0502020204030204" pitchFamily="34" charset="0"/>
                <a:ea typeface="Calibri" panose="020F0502020204030204" pitchFamily="34" charset="0"/>
              </a:rPr>
              <a:t>.</a:t>
            </a:r>
            <a:r>
              <a:rPr lang="en-US" sz="1800" dirty="0">
                <a:effectLst/>
                <a:latin typeface="Calibri" panose="020F0502020204030204" pitchFamily="34" charset="0"/>
                <a:ea typeface="Calibri" panose="020F0502020204030204" pitchFamily="34" charset="0"/>
              </a:rPr>
              <a:t> Fragments of Nitinol wire prepared to experiment </a:t>
            </a:r>
            <a:endParaRPr lang="pl-PL" dirty="0"/>
          </a:p>
        </p:txBody>
      </p:sp>
    </p:spTree>
    <p:extLst>
      <p:ext uri="{BB962C8B-B14F-4D97-AF65-F5344CB8AC3E}">
        <p14:creationId xmlns:p14="http://schemas.microsoft.com/office/powerpoint/2010/main" xmlns="" val="1852804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7</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5DF30E9-5EC2-637E-1846-E9A1D275D08D}"/>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4"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6"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7"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Prostokąt 10"/>
          <p:cNvSpPr/>
          <p:nvPr/>
        </p:nvSpPr>
        <p:spPr>
          <a:xfrm>
            <a:off x="563361" y="1209269"/>
            <a:ext cx="11150219" cy="861774"/>
          </a:xfrm>
          <a:prstGeom prst="rect">
            <a:avLst/>
          </a:prstGeom>
        </p:spPr>
        <p:txBody>
          <a:bodyPr wrap="square">
            <a:spAutoFit/>
          </a:bodyPr>
          <a:lstStyle/>
          <a:p>
            <a:pPr algn="just"/>
            <a:r>
              <a:rPr lang="pl-PL" b="1" i="1" dirty="0" smtClean="0"/>
              <a:t>3.2 </a:t>
            </a:r>
            <a:r>
              <a:rPr lang="pl-PL" b="1" i="1" dirty="0" err="1"/>
              <a:t>Process</a:t>
            </a:r>
            <a:r>
              <a:rPr lang="pl-PL" b="1" i="1" dirty="0"/>
              <a:t> of </a:t>
            </a:r>
            <a:r>
              <a:rPr lang="pl-PL" b="1" i="1" dirty="0" err="1"/>
              <a:t>preparing</a:t>
            </a:r>
            <a:r>
              <a:rPr lang="pl-PL" b="1" i="1" dirty="0"/>
              <a:t> </a:t>
            </a:r>
            <a:r>
              <a:rPr lang="pl-PL" b="1" i="1" dirty="0" err="1"/>
              <a:t>SMAs</a:t>
            </a:r>
            <a:endParaRPr lang="pl-PL" sz="2000" dirty="0"/>
          </a:p>
          <a:p>
            <a:pPr algn="just"/>
            <a:endParaRPr lang="en-US" sz="3200" b="1" dirty="0">
              <a:cs typeface="Arial" panose="020B0604020202020204" pitchFamily="34" charset="0"/>
            </a:endParaRPr>
          </a:p>
        </p:txBody>
      </p:sp>
      <p:pic>
        <p:nvPicPr>
          <p:cNvPr id="2" name="Obraz 1" descr="Issues in the Further Development of Nitinol Properties And Processing for  Medical Device Applications">
            <a:extLst>
              <a:ext uri="{FF2B5EF4-FFF2-40B4-BE49-F238E27FC236}">
                <a16:creationId xmlns:a16="http://schemas.microsoft.com/office/drawing/2014/main" xmlns="" id="{886A935D-9A66-70E2-D71B-4BC34819B1B6}"/>
              </a:ext>
            </a:extLst>
          </p:cNvPr>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892721" y="2253636"/>
            <a:ext cx="2665095" cy="1910715"/>
          </a:xfrm>
          <a:prstGeom prst="rect">
            <a:avLst/>
          </a:prstGeom>
          <a:noFill/>
          <a:ln>
            <a:noFill/>
          </a:ln>
        </p:spPr>
      </p:pic>
      <p:pic>
        <p:nvPicPr>
          <p:cNvPr id="4" name="Obraz 3" descr="Scientific Tuesdays - Nitinol - Memory Wire Experiments - YouTube">
            <a:extLst>
              <a:ext uri="{FF2B5EF4-FFF2-40B4-BE49-F238E27FC236}">
                <a16:creationId xmlns:a16="http://schemas.microsoft.com/office/drawing/2014/main" xmlns="" id="{08E101AD-48E2-1382-6CA6-9EA1B4901A89}"/>
              </a:ext>
            </a:extLst>
          </p:cNvPr>
          <p:cNvPicPr>
            <a:picLocks noChangeAspect="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220527" y="2134526"/>
            <a:ext cx="3750945" cy="2098040"/>
          </a:xfrm>
          <a:prstGeom prst="rect">
            <a:avLst/>
          </a:prstGeom>
          <a:noFill/>
          <a:ln>
            <a:noFill/>
          </a:ln>
        </p:spPr>
      </p:pic>
      <p:pic>
        <p:nvPicPr>
          <p:cNvPr id="5" name="Obraz 4" descr="Nitinol Spring, Memory / Muscle Wire: Educational Innovations, Inc.">
            <a:extLst>
              <a:ext uri="{FF2B5EF4-FFF2-40B4-BE49-F238E27FC236}">
                <a16:creationId xmlns:a16="http://schemas.microsoft.com/office/drawing/2014/main" xmlns="" id="{0140E25A-09DA-0E62-0A12-F164E13183D4}"/>
              </a:ext>
            </a:extLst>
          </p:cNvPr>
          <p:cNvPicPr>
            <a:picLocks noChangeAspect="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8779559" y="2091981"/>
            <a:ext cx="2140585" cy="2140585"/>
          </a:xfrm>
          <a:prstGeom prst="rect">
            <a:avLst/>
          </a:prstGeom>
          <a:noFill/>
          <a:ln>
            <a:noFill/>
          </a:ln>
        </p:spPr>
      </p:pic>
      <p:sp>
        <p:nvSpPr>
          <p:cNvPr id="8" name="pole tekstowe 7">
            <a:extLst>
              <a:ext uri="{FF2B5EF4-FFF2-40B4-BE49-F238E27FC236}">
                <a16:creationId xmlns:a16="http://schemas.microsoft.com/office/drawing/2014/main" xmlns="" id="{3B2531C0-C365-C68B-D785-813D82C54648}"/>
              </a:ext>
            </a:extLst>
          </p:cNvPr>
          <p:cNvSpPr txBox="1"/>
          <p:nvPr/>
        </p:nvSpPr>
        <p:spPr>
          <a:xfrm>
            <a:off x="892721" y="4643361"/>
            <a:ext cx="2578467" cy="369332"/>
          </a:xfrm>
          <a:prstGeom prst="rect">
            <a:avLst/>
          </a:prstGeom>
          <a:noFill/>
        </p:spPr>
        <p:txBody>
          <a:bodyPr wrap="square" rtlCol="0">
            <a:spAutoFit/>
          </a:bodyPr>
          <a:lstStyle/>
          <a:p>
            <a:pPr algn="ctr"/>
            <a:r>
              <a:rPr lang="pl-PL" dirty="0"/>
              <a:t>Forming</a:t>
            </a:r>
          </a:p>
        </p:txBody>
      </p:sp>
      <p:sp>
        <p:nvSpPr>
          <p:cNvPr id="12" name="pole tekstowe 11">
            <a:extLst>
              <a:ext uri="{FF2B5EF4-FFF2-40B4-BE49-F238E27FC236}">
                <a16:creationId xmlns:a16="http://schemas.microsoft.com/office/drawing/2014/main" xmlns="" id="{21407E03-7D06-493C-F6B3-6746F6AF42DD}"/>
              </a:ext>
            </a:extLst>
          </p:cNvPr>
          <p:cNvSpPr txBox="1"/>
          <p:nvPr/>
        </p:nvSpPr>
        <p:spPr>
          <a:xfrm>
            <a:off x="4806765" y="4585127"/>
            <a:ext cx="2578467" cy="369332"/>
          </a:xfrm>
          <a:prstGeom prst="rect">
            <a:avLst/>
          </a:prstGeom>
          <a:noFill/>
        </p:spPr>
        <p:txBody>
          <a:bodyPr wrap="square" rtlCol="0">
            <a:spAutoFit/>
          </a:bodyPr>
          <a:lstStyle/>
          <a:p>
            <a:pPr algn="ctr"/>
            <a:r>
              <a:rPr lang="pl-PL" dirty="0"/>
              <a:t>Heating</a:t>
            </a:r>
          </a:p>
        </p:txBody>
      </p:sp>
      <p:sp>
        <p:nvSpPr>
          <p:cNvPr id="17" name="pole tekstowe 16">
            <a:extLst>
              <a:ext uri="{FF2B5EF4-FFF2-40B4-BE49-F238E27FC236}">
                <a16:creationId xmlns:a16="http://schemas.microsoft.com/office/drawing/2014/main" xmlns="" id="{255BFB8F-92F5-2D6A-DB29-0D0AD08D3B4B}"/>
              </a:ext>
            </a:extLst>
          </p:cNvPr>
          <p:cNvSpPr txBox="1"/>
          <p:nvPr/>
        </p:nvSpPr>
        <p:spPr>
          <a:xfrm>
            <a:off x="8436825" y="4585127"/>
            <a:ext cx="2578467" cy="369332"/>
          </a:xfrm>
          <a:prstGeom prst="rect">
            <a:avLst/>
          </a:prstGeom>
          <a:noFill/>
        </p:spPr>
        <p:txBody>
          <a:bodyPr wrap="square" rtlCol="0">
            <a:spAutoFit/>
          </a:bodyPr>
          <a:lstStyle/>
          <a:p>
            <a:pPr algn="ctr"/>
            <a:r>
              <a:rPr lang="pl-PL" dirty="0"/>
              <a:t>Fast </a:t>
            </a:r>
            <a:r>
              <a:rPr lang="pl-PL" dirty="0" err="1"/>
              <a:t>cooling</a:t>
            </a:r>
            <a:endParaRPr lang="pl-PL" dirty="0"/>
          </a:p>
        </p:txBody>
      </p:sp>
    </p:spTree>
    <p:extLst>
      <p:ext uri="{BB962C8B-B14F-4D97-AF65-F5344CB8AC3E}">
        <p14:creationId xmlns:p14="http://schemas.microsoft.com/office/powerpoint/2010/main" xmlns="" val="26199870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p:cNvSpPr>
            <a:spLocks noGrp="1"/>
          </p:cNvSpPr>
          <p:nvPr>
            <p:ph type="sldNum" sz="quarter" idx="12"/>
          </p:nvPr>
        </p:nvSpPr>
        <p:spPr>
          <a:xfrm>
            <a:off x="9204945" y="6265946"/>
            <a:ext cx="2743200" cy="365125"/>
          </a:xfrm>
        </p:spPr>
        <p:txBody>
          <a:bodyPr/>
          <a:lstStyle/>
          <a:p>
            <a:fld id="{3E0D0994-31D5-42DD-BB85-440EC4FDF1B0}" type="slidenum">
              <a:rPr lang="pl-PL" sz="1600" smtClean="0"/>
              <a:pPr/>
              <a:t>8</a:t>
            </a:fld>
            <a:endParaRPr lang="pl-PL" sz="1600" dirty="0"/>
          </a:p>
        </p:txBody>
      </p:sp>
      <p:cxnSp>
        <p:nvCxnSpPr>
          <p:cNvPr id="13" name="Straight Connector 12"/>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5DF30E9-5EC2-637E-1846-E9A1D275D08D}"/>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99933C34-7E2B-9B5B-2416-D5E9D0005666}"/>
              </a:ext>
            </a:extLst>
          </p:cNvPr>
          <p:cNvPicPr>
            <a:picLocks noChangeAspect="1"/>
          </p:cNvPicPr>
          <p:nvPr/>
        </p:nvPicPr>
        <p:blipFill>
          <a:blip r:embed="rId4"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11ED9ED5-F381-1C0E-FEE2-DF726CB2BC3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8FFE269A-2ACA-C0F9-85AE-B9FAE23D15F0}"/>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CF608BAD-AB2C-450D-89D7-B9358DA504B6}"/>
              </a:ext>
            </a:extLst>
          </p:cNvPr>
          <p:cNvPicPr>
            <a:picLocks noChangeAspect="1"/>
          </p:cNvPicPr>
          <p:nvPr/>
        </p:nvPicPr>
        <p:blipFill>
          <a:blip r:embed="rId6"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80E6C2CD-FC8E-5A0A-6412-4468A236B725}"/>
              </a:ext>
            </a:extLst>
          </p:cNvPr>
          <p:cNvPicPr>
            <a:picLocks noChangeAspect="1"/>
          </p:cNvPicPr>
          <p:nvPr/>
        </p:nvPicPr>
        <p:blipFill>
          <a:blip r:embed="rId7"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775609A6-6984-02A2-1512-EE9D5CB86295}"/>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Prostokąt 10"/>
          <p:cNvSpPr/>
          <p:nvPr/>
        </p:nvSpPr>
        <p:spPr>
          <a:xfrm>
            <a:off x="563361" y="1209269"/>
            <a:ext cx="11150219" cy="861774"/>
          </a:xfrm>
          <a:prstGeom prst="rect">
            <a:avLst/>
          </a:prstGeom>
        </p:spPr>
        <p:txBody>
          <a:bodyPr wrap="square">
            <a:spAutoFit/>
          </a:bodyPr>
          <a:lstStyle/>
          <a:p>
            <a:pPr algn="just"/>
            <a:r>
              <a:rPr lang="pl-PL" b="1" i="1" dirty="0" smtClean="0"/>
              <a:t>3.3 </a:t>
            </a:r>
            <a:r>
              <a:rPr lang="pl-PL" b="1" i="1" dirty="0" err="1"/>
              <a:t>Testing</a:t>
            </a:r>
            <a:r>
              <a:rPr lang="pl-PL" b="1" i="1" dirty="0"/>
              <a:t> </a:t>
            </a:r>
            <a:r>
              <a:rPr lang="pl-PL" b="1" i="1" dirty="0" err="1"/>
              <a:t>properties</a:t>
            </a:r>
            <a:r>
              <a:rPr lang="pl-PL" b="1" i="1" dirty="0"/>
              <a:t> of </a:t>
            </a:r>
            <a:r>
              <a:rPr lang="pl-PL" b="1" i="1" dirty="0" err="1"/>
              <a:t>SMAs</a:t>
            </a:r>
            <a:endParaRPr lang="pl-PL" sz="2000" dirty="0"/>
          </a:p>
          <a:p>
            <a:pPr algn="just"/>
            <a:endParaRPr lang="en-US" sz="3200" b="1" dirty="0">
              <a:cs typeface="Arial" panose="020B0604020202020204" pitchFamily="34" charset="0"/>
            </a:endParaRPr>
          </a:p>
        </p:txBody>
      </p:sp>
      <p:sp>
        <p:nvSpPr>
          <p:cNvPr id="12" name="pole tekstowe 11">
            <a:extLst>
              <a:ext uri="{FF2B5EF4-FFF2-40B4-BE49-F238E27FC236}">
                <a16:creationId xmlns:a16="http://schemas.microsoft.com/office/drawing/2014/main" xmlns="" id="{21407E03-7D06-493C-F6B3-6746F6AF42DD}"/>
              </a:ext>
            </a:extLst>
          </p:cNvPr>
          <p:cNvSpPr txBox="1"/>
          <p:nvPr/>
        </p:nvSpPr>
        <p:spPr>
          <a:xfrm>
            <a:off x="3595724" y="5138383"/>
            <a:ext cx="5073888" cy="369332"/>
          </a:xfrm>
          <a:prstGeom prst="rect">
            <a:avLst/>
          </a:prstGeom>
          <a:noFill/>
        </p:spPr>
        <p:txBody>
          <a:bodyPr wrap="square" rtlCol="0">
            <a:spAutoFit/>
          </a:bodyPr>
          <a:lstStyle/>
          <a:p>
            <a:pPr algn="ctr"/>
            <a:r>
              <a:rPr lang="en-US" sz="1800" dirty="0">
                <a:effectLst/>
                <a:latin typeface="Calibri" panose="020F0502020204030204" pitchFamily="34" charset="0"/>
                <a:ea typeface="Calibri" panose="020F0502020204030204" pitchFamily="34" charset="0"/>
              </a:rPr>
              <a:t>Testing a shape memory of a Nitinol wire </a:t>
            </a:r>
            <a:endParaRPr lang="pl-PL" dirty="0"/>
          </a:p>
        </p:txBody>
      </p:sp>
      <p:pic>
        <p:nvPicPr>
          <p:cNvPr id="7" name="Obraz 6" descr="Memory wire (nitinol) 90cm length">
            <a:extLst>
              <a:ext uri="{FF2B5EF4-FFF2-40B4-BE49-F238E27FC236}">
                <a16:creationId xmlns:a16="http://schemas.microsoft.com/office/drawing/2014/main" xmlns="" id="{2A203360-E4F8-8FE8-1CF3-20E879E44F24}"/>
              </a:ext>
            </a:extLst>
          </p:cNvPr>
          <p:cNvPicPr>
            <a:picLocks noChangeAspect="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223606" y="1688780"/>
            <a:ext cx="5829727" cy="3453216"/>
          </a:xfrm>
          <a:prstGeom prst="rect">
            <a:avLst/>
          </a:prstGeom>
          <a:noFill/>
          <a:ln>
            <a:noFill/>
          </a:ln>
        </p:spPr>
      </p:pic>
    </p:spTree>
    <p:extLst>
      <p:ext uri="{BB962C8B-B14F-4D97-AF65-F5344CB8AC3E}">
        <p14:creationId xmlns:p14="http://schemas.microsoft.com/office/powerpoint/2010/main" xmlns="" val="27011402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031FEDC8-F0D9-2E3D-A776-68C6D9515875}"/>
            </a:ext>
          </a:extLst>
        </p:cNvPr>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xmlns="" id="{8B782678-7CD6-416D-9F7C-4F4EEF79D002}"/>
              </a:ext>
            </a:extLst>
          </p:cNvPr>
          <p:cNvCxnSpPr/>
          <p:nvPr/>
        </p:nvCxnSpPr>
        <p:spPr>
          <a:xfrm>
            <a:off x="0" y="1168249"/>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Slide Number Placeholder 9">
            <a:extLst>
              <a:ext uri="{FF2B5EF4-FFF2-40B4-BE49-F238E27FC236}">
                <a16:creationId xmlns:a16="http://schemas.microsoft.com/office/drawing/2014/main" xmlns="" id="{22C97ABF-F6E7-2325-9B2B-2D4A33BC1EEA}"/>
              </a:ext>
            </a:extLst>
          </p:cNvPr>
          <p:cNvSpPr>
            <a:spLocks noGrp="1"/>
          </p:cNvSpPr>
          <p:nvPr>
            <p:ph type="sldNum" sz="quarter" idx="12"/>
          </p:nvPr>
        </p:nvSpPr>
        <p:spPr>
          <a:xfrm>
            <a:off x="9204945" y="6265946"/>
            <a:ext cx="2743200" cy="365125"/>
          </a:xfrm>
        </p:spPr>
        <p:txBody>
          <a:bodyPr/>
          <a:lstStyle/>
          <a:p>
            <a:fld id="{3E0D0994-31D5-42DD-BB85-440EC4FDF1B0}" type="slidenum">
              <a:rPr lang="pl-PL" sz="1600" smtClean="0"/>
              <a:pPr/>
              <a:t>9</a:t>
            </a:fld>
            <a:endParaRPr lang="pl-PL" sz="1600" dirty="0"/>
          </a:p>
        </p:txBody>
      </p:sp>
      <p:cxnSp>
        <p:nvCxnSpPr>
          <p:cNvPr id="13" name="Straight Connector 12">
            <a:extLst>
              <a:ext uri="{FF2B5EF4-FFF2-40B4-BE49-F238E27FC236}">
                <a16:creationId xmlns:a16="http://schemas.microsoft.com/office/drawing/2014/main" xmlns="" id="{CD693137-9880-32C8-75E0-B35B7C6DDFA2}"/>
              </a:ext>
            </a:extLst>
          </p:cNvPr>
          <p:cNvCxnSpPr/>
          <p:nvPr/>
        </p:nvCxnSpPr>
        <p:spPr>
          <a:xfrm>
            <a:off x="0" y="5744567"/>
            <a:ext cx="12192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 blue text on a black background&#10;&#10;Description automatically generated">
            <a:extLst>
              <a:ext uri="{FF2B5EF4-FFF2-40B4-BE49-F238E27FC236}">
                <a16:creationId xmlns:a16="http://schemas.microsoft.com/office/drawing/2014/main" xmlns="" id="{EF2028D0-03DF-EB1A-AC24-3426E718B620}"/>
              </a:ext>
            </a:extLst>
          </p:cNvPr>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9725" y="226110"/>
            <a:ext cx="2878434" cy="825737"/>
          </a:xfrm>
          <a:prstGeom prst="rect">
            <a:avLst/>
          </a:prstGeom>
          <a:noFill/>
          <a:ln>
            <a:noFill/>
          </a:ln>
        </p:spPr>
      </p:pic>
      <p:pic>
        <p:nvPicPr>
          <p:cNvPr id="10" name="Picture 9">
            <a:extLst>
              <a:ext uri="{FF2B5EF4-FFF2-40B4-BE49-F238E27FC236}">
                <a16:creationId xmlns:a16="http://schemas.microsoft.com/office/drawing/2014/main" xmlns="" id="{141F3E75-AC60-1D50-8C6A-1CEAE2727D3B}"/>
              </a:ext>
            </a:extLst>
          </p:cNvPr>
          <p:cNvPicPr>
            <a:picLocks noChangeAspect="1"/>
          </p:cNvPicPr>
          <p:nvPr/>
        </p:nvPicPr>
        <p:blipFill>
          <a:blip r:embed="rId4" cstate="print"/>
          <a:stretch>
            <a:fillRect/>
          </a:stretch>
        </p:blipFill>
        <p:spPr>
          <a:xfrm>
            <a:off x="10304481" y="256992"/>
            <a:ext cx="1643664" cy="867295"/>
          </a:xfrm>
          <a:prstGeom prst="rect">
            <a:avLst/>
          </a:prstGeom>
        </p:spPr>
      </p:pic>
      <p:sp>
        <p:nvSpPr>
          <p:cNvPr id="11" name="TextBox 10">
            <a:extLst>
              <a:ext uri="{FF2B5EF4-FFF2-40B4-BE49-F238E27FC236}">
                <a16:creationId xmlns:a16="http://schemas.microsoft.com/office/drawing/2014/main" xmlns="" id="{73F8320C-5DDC-FAC0-94DC-C3E632BE116F}"/>
              </a:ext>
            </a:extLst>
          </p:cNvPr>
          <p:cNvSpPr txBox="1"/>
          <p:nvPr/>
        </p:nvSpPr>
        <p:spPr>
          <a:xfrm>
            <a:off x="2631359" y="-11543"/>
            <a:ext cx="7579909" cy="1138773"/>
          </a:xfrm>
          <a:prstGeom prst="rect">
            <a:avLst/>
          </a:prstGeom>
          <a:noFill/>
        </p:spPr>
        <p:txBody>
          <a:bodyPr wrap="square" rtlCol="0">
            <a:spAutoFit/>
          </a:bodyPr>
          <a:lstStyle/>
          <a:p>
            <a:pPr algn="ctr"/>
            <a:r>
              <a:rPr lang="en-US" sz="1400" b="1" kern="0" dirty="0">
                <a:solidFill>
                  <a:srgbClr val="1D2228"/>
                </a:solidFill>
                <a:effectLst/>
                <a:latin typeface="Times New Roman" panose="02020603050405020304" pitchFamily="18" charset="0"/>
                <a:ea typeface="Times New Roman" panose="02020603050405020304" pitchFamily="18" charset="0"/>
              </a:rPr>
              <a:t>Erasmus+ </a:t>
            </a:r>
            <a:r>
              <a:rPr lang="en-US" sz="1400" b="1" kern="0" dirty="0" err="1">
                <a:solidFill>
                  <a:srgbClr val="1D2228"/>
                </a:solidFill>
                <a:effectLst/>
                <a:latin typeface="Times New Roman" panose="02020603050405020304" pitchFamily="18" charset="0"/>
                <a:ea typeface="Times New Roman" panose="02020603050405020304" pitchFamily="18" charset="0"/>
              </a:rPr>
              <a:t>Programme</a:t>
            </a:r>
            <a:r>
              <a:rPr lang="en-US" sz="1400" b="1" kern="0" dirty="0">
                <a:solidFill>
                  <a:srgbClr val="1D2228"/>
                </a:solidFill>
                <a:effectLst/>
                <a:latin typeface="Times New Roman" panose="02020603050405020304" pitchFamily="18" charset="0"/>
                <a:ea typeface="Times New Roman" panose="02020603050405020304" pitchFamily="18" charset="0"/>
              </a:rPr>
              <a:t> Key Action 2 Cooperation Partnerships </a:t>
            </a:r>
          </a:p>
          <a:p>
            <a:pPr algn="ctr"/>
            <a:r>
              <a:rPr lang="en-US" sz="1400" b="1" kern="0" dirty="0">
                <a:solidFill>
                  <a:srgbClr val="1D2228"/>
                </a:solidFill>
                <a:effectLst/>
                <a:latin typeface="Times New Roman" panose="02020603050405020304" pitchFamily="18" charset="0"/>
                <a:ea typeface="Times New Roman" panose="02020603050405020304" pitchFamily="18" charset="0"/>
              </a:rPr>
              <a:t>for Higher Education (KA220-HED)</a:t>
            </a:r>
          </a:p>
          <a:p>
            <a:pPr algn="ctr"/>
            <a:r>
              <a:rPr lang="en-US" sz="1600" b="1" kern="0" dirty="0">
                <a:solidFill>
                  <a:srgbClr val="002060"/>
                </a:solidFill>
                <a:effectLst/>
                <a:latin typeface="Times New Roman" panose="02020603050405020304" pitchFamily="18" charset="0"/>
                <a:ea typeface="Times New Roman" panose="02020603050405020304" pitchFamily="18" charset="0"/>
              </a:rPr>
              <a:t>Agreement number 2023-1-RO01-KA220-HED-000155412 </a:t>
            </a:r>
          </a:p>
          <a:p>
            <a:pPr algn="ctr"/>
            <a:r>
              <a:rPr lang="en-US" sz="1200" i="1" kern="0" dirty="0">
                <a:solidFill>
                  <a:srgbClr val="1D2228"/>
                </a:solidFill>
                <a:effectLst/>
                <a:latin typeface="Times New Roman" panose="02020603050405020304" pitchFamily="18" charset="0"/>
                <a:ea typeface="Times New Roman" panose="02020603050405020304" pitchFamily="18" charset="0"/>
              </a:rPr>
              <a:t>European Network for Additive Manufacturing in Industrial Design for Ukrainian </a:t>
            </a:r>
            <a:r>
              <a:rPr lang="en-US" sz="1200" i="1" kern="0" dirty="0" smtClean="0">
                <a:solidFill>
                  <a:srgbClr val="1D2228"/>
                </a:solidFill>
                <a:effectLst/>
                <a:latin typeface="Times New Roman" panose="02020603050405020304" pitchFamily="18" charset="0"/>
                <a:ea typeface="Times New Roman" panose="02020603050405020304" pitchFamily="18" charset="0"/>
              </a:rPr>
              <a:t>Context</a:t>
            </a:r>
            <a:endParaRPr lang="pl-PL" sz="1200" i="1" kern="0" dirty="0" smtClean="0">
              <a:solidFill>
                <a:srgbClr val="1D2228"/>
              </a:solidFill>
              <a:effectLst/>
              <a:latin typeface="Times New Roman" panose="02020603050405020304" pitchFamily="18" charset="0"/>
              <a:ea typeface="Times New Roman" panose="02020603050405020304" pitchFamily="18" charset="0"/>
            </a:endParaRPr>
          </a:p>
          <a:p>
            <a:pPr algn="ctr"/>
            <a:r>
              <a:rPr lang="pl-PL" sz="1200" b="1" i="1" kern="0" dirty="0" err="1" smtClean="0">
                <a:solidFill>
                  <a:srgbClr val="1D2228"/>
                </a:solidFill>
                <a:latin typeface="Times New Roman" panose="02020603050405020304" pitchFamily="18" charset="0"/>
                <a:ea typeface="Times New Roman" panose="02020603050405020304" pitchFamily="18" charset="0"/>
              </a:rPr>
              <a:t>Poznan</a:t>
            </a:r>
            <a:r>
              <a:rPr lang="pl-PL" sz="1200" b="1" i="1" kern="0" dirty="0" smtClean="0">
                <a:solidFill>
                  <a:srgbClr val="1D2228"/>
                </a:solidFill>
                <a:latin typeface="Times New Roman" panose="02020603050405020304" pitchFamily="18" charset="0"/>
                <a:ea typeface="Times New Roman" panose="02020603050405020304" pitchFamily="18" charset="0"/>
              </a:rPr>
              <a:t>, POLAND, </a:t>
            </a:r>
            <a:r>
              <a:rPr lang="pl-PL" sz="1200" b="1" i="1" kern="0" dirty="0" err="1" smtClean="0">
                <a:solidFill>
                  <a:srgbClr val="1D2228"/>
                </a:solidFill>
                <a:latin typeface="Times New Roman" panose="02020603050405020304" pitchFamily="18" charset="0"/>
                <a:ea typeface="Times New Roman" panose="02020603050405020304" pitchFamily="18" charset="0"/>
              </a:rPr>
              <a:t>November</a:t>
            </a:r>
            <a:r>
              <a:rPr lang="pl-PL" sz="1200" b="1" i="1" kern="0" dirty="0" smtClean="0">
                <a:solidFill>
                  <a:srgbClr val="1D2228"/>
                </a:solidFill>
                <a:latin typeface="Times New Roman" panose="02020603050405020304" pitchFamily="18" charset="0"/>
                <a:ea typeface="Times New Roman" panose="02020603050405020304" pitchFamily="18" charset="0"/>
              </a:rPr>
              <a:t> 4th,</a:t>
            </a:r>
            <a:r>
              <a:rPr lang="en-US" sz="1200" b="1" i="1" kern="0" dirty="0" smtClean="0">
                <a:solidFill>
                  <a:srgbClr val="1D2228"/>
                </a:solidFill>
                <a:latin typeface="Times New Roman" panose="02020603050405020304" pitchFamily="18" charset="0"/>
                <a:ea typeface="Times New Roman" panose="02020603050405020304" pitchFamily="18" charset="0"/>
              </a:rPr>
              <a:t> 2024 </a:t>
            </a:r>
            <a:endParaRPr lang="en-US" sz="1200" i="1" dirty="0"/>
          </a:p>
        </p:txBody>
      </p:sp>
      <p:pic>
        <p:nvPicPr>
          <p:cNvPr id="1028" name="Picture 4" descr="Poznan University of Technology International Relations Office | Poznan">
            <a:extLst>
              <a:ext uri="{FF2B5EF4-FFF2-40B4-BE49-F238E27FC236}">
                <a16:creationId xmlns:a16="http://schemas.microsoft.com/office/drawing/2014/main" xmlns="" id="{BDC2C9B3-3D13-7283-6D05-0F5C74D7B8E1}"/>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53669" y="5848941"/>
            <a:ext cx="945510" cy="945510"/>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a:extLst>
              <a:ext uri="{FF2B5EF4-FFF2-40B4-BE49-F238E27FC236}">
                <a16:creationId xmlns:a16="http://schemas.microsoft.com/office/drawing/2014/main" xmlns="" id="{2A86820C-F3BD-F0D7-F786-6C5883444B9C}"/>
              </a:ext>
            </a:extLst>
          </p:cNvPr>
          <p:cNvPicPr>
            <a:picLocks noChangeAspect="1"/>
          </p:cNvPicPr>
          <p:nvPr/>
        </p:nvPicPr>
        <p:blipFill>
          <a:blip r:embed="rId6" cstate="print"/>
          <a:stretch>
            <a:fillRect/>
          </a:stretch>
        </p:blipFill>
        <p:spPr>
          <a:xfrm>
            <a:off x="2470309" y="5841183"/>
            <a:ext cx="1000879" cy="916771"/>
          </a:xfrm>
          <a:prstGeom prst="rect">
            <a:avLst/>
          </a:prstGeom>
        </p:spPr>
      </p:pic>
      <p:pic>
        <p:nvPicPr>
          <p:cNvPr id="19" name="Picture 18">
            <a:extLst>
              <a:ext uri="{FF2B5EF4-FFF2-40B4-BE49-F238E27FC236}">
                <a16:creationId xmlns:a16="http://schemas.microsoft.com/office/drawing/2014/main" xmlns="" id="{49B66129-63F1-9901-29F3-4DD5C9EFC88A}"/>
              </a:ext>
            </a:extLst>
          </p:cNvPr>
          <p:cNvPicPr>
            <a:picLocks noChangeAspect="1"/>
          </p:cNvPicPr>
          <p:nvPr/>
        </p:nvPicPr>
        <p:blipFill>
          <a:blip r:embed="rId7" cstate="print"/>
          <a:stretch>
            <a:fillRect/>
          </a:stretch>
        </p:blipFill>
        <p:spPr>
          <a:xfrm>
            <a:off x="6781660" y="5828597"/>
            <a:ext cx="945510" cy="941942"/>
          </a:xfrm>
          <a:prstGeom prst="rect">
            <a:avLst/>
          </a:prstGeom>
        </p:spPr>
      </p:pic>
      <p:pic>
        <p:nvPicPr>
          <p:cNvPr id="1038" name="Picture 14" descr="EDIBON | Móstoles">
            <a:extLst>
              <a:ext uri="{FF2B5EF4-FFF2-40B4-BE49-F238E27FC236}">
                <a16:creationId xmlns:a16="http://schemas.microsoft.com/office/drawing/2014/main" xmlns="" id="{8648AFDB-CF4A-F31E-57E1-3328E7D77B79}"/>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8725180" y="5765506"/>
            <a:ext cx="1000879" cy="1000879"/>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Prostokąt 10">
            <a:extLst>
              <a:ext uri="{FF2B5EF4-FFF2-40B4-BE49-F238E27FC236}">
                <a16:creationId xmlns:a16="http://schemas.microsoft.com/office/drawing/2014/main" xmlns="" id="{6672B8AC-8658-0166-FAEB-917A1A0267F0}"/>
              </a:ext>
            </a:extLst>
          </p:cNvPr>
          <p:cNvSpPr/>
          <p:nvPr/>
        </p:nvSpPr>
        <p:spPr>
          <a:xfrm>
            <a:off x="563361" y="1209269"/>
            <a:ext cx="11150219" cy="369332"/>
          </a:xfrm>
          <a:prstGeom prst="rect">
            <a:avLst/>
          </a:prstGeom>
        </p:spPr>
        <p:txBody>
          <a:bodyPr wrap="square">
            <a:spAutoFit/>
          </a:bodyPr>
          <a:lstStyle/>
          <a:p>
            <a:pPr algn="just"/>
            <a:r>
              <a:rPr lang="pl-PL" b="1" i="1" dirty="0" smtClean="0"/>
              <a:t>3.4</a:t>
            </a:r>
            <a:r>
              <a:rPr lang="pl-PL" b="1" i="1" dirty="0" smtClean="0"/>
              <a:t> </a:t>
            </a:r>
            <a:r>
              <a:rPr lang="pl-PL" b="1" i="1" dirty="0" err="1"/>
              <a:t>Article</a:t>
            </a:r>
            <a:r>
              <a:rPr lang="pl-PL" b="1" i="1" dirty="0"/>
              <a:t> in </a:t>
            </a:r>
            <a:r>
              <a:rPr lang="pl-PL" b="1" i="1" dirty="0" err="1"/>
              <a:t>preparation</a:t>
            </a:r>
            <a:r>
              <a:rPr lang="pl-PL" b="1" i="1" dirty="0"/>
              <a:t>  </a:t>
            </a:r>
            <a:endParaRPr lang="en-US" sz="3200" b="1" dirty="0">
              <a:cs typeface="Arial" panose="020B0604020202020204" pitchFamily="34" charset="0"/>
            </a:endParaRPr>
          </a:p>
        </p:txBody>
      </p:sp>
      <p:sp>
        <p:nvSpPr>
          <p:cNvPr id="9" name="pole tekstowe 8">
            <a:extLst>
              <a:ext uri="{FF2B5EF4-FFF2-40B4-BE49-F238E27FC236}">
                <a16:creationId xmlns:a16="http://schemas.microsoft.com/office/drawing/2014/main" xmlns="" id="{982E0123-2535-015E-9345-1219E3DD0E28}"/>
              </a:ext>
            </a:extLst>
          </p:cNvPr>
          <p:cNvSpPr txBox="1"/>
          <p:nvPr/>
        </p:nvSpPr>
        <p:spPr>
          <a:xfrm>
            <a:off x="831897" y="1776813"/>
            <a:ext cx="10491537" cy="646331"/>
          </a:xfrm>
          <a:prstGeom prst="rect">
            <a:avLst/>
          </a:prstGeom>
          <a:noFill/>
        </p:spPr>
        <p:txBody>
          <a:bodyPr wrap="square" rtlCol="0">
            <a:spAutoFit/>
          </a:bodyPr>
          <a:lstStyle/>
          <a:p>
            <a:pPr algn="ctr"/>
            <a:r>
              <a:rPr lang="en-US" b="1" i="0" dirty="0">
                <a:solidFill>
                  <a:srgbClr val="080809"/>
                </a:solidFill>
                <a:effectLst/>
                <a:latin typeface="Placeholder Font"/>
              </a:rPr>
              <a:t>Study of the Influence of FDM Printing Parameters on the Tribological Properties of the Surface Layer of Carbon Fiber Reinforced PLA</a:t>
            </a:r>
            <a:endParaRPr lang="pl-PL" b="1" dirty="0"/>
          </a:p>
        </p:txBody>
      </p:sp>
      <p:pic>
        <p:nvPicPr>
          <p:cNvPr id="1026" name="Picture 2" descr="Brak opisu.">
            <a:extLst>
              <a:ext uri="{FF2B5EF4-FFF2-40B4-BE49-F238E27FC236}">
                <a16:creationId xmlns:a16="http://schemas.microsoft.com/office/drawing/2014/main" xmlns="" id="{C05ABC6D-4476-BD00-68C3-947657BDCA65}"/>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243837" y="2546424"/>
            <a:ext cx="2588508" cy="2588508"/>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4" descr="Brak opisu.">
            <a:extLst>
              <a:ext uri="{FF2B5EF4-FFF2-40B4-BE49-F238E27FC236}">
                <a16:creationId xmlns:a16="http://schemas.microsoft.com/office/drawing/2014/main" xmlns="" id="{9C512C92-2946-2483-A0F4-5B86E9ADBB47}"/>
              </a:ext>
            </a:extLst>
          </p:cNvPr>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653669" y="2546424"/>
            <a:ext cx="2519328" cy="2519328"/>
          </a:xfrm>
          <a:prstGeom prst="rect">
            <a:avLst/>
          </a:prstGeom>
          <a:noFill/>
          <a:extLst>
            <a:ext uri="{909E8E84-426E-40DD-AFC4-6F175D3DCCD1}">
              <a14:hiddenFill xmlns:a14="http://schemas.microsoft.com/office/drawing/2010/main" xmlns="">
                <a:solidFill>
                  <a:srgbClr val="FFFFFF"/>
                </a:solidFill>
              </a14:hiddenFill>
            </a:ext>
          </a:extLst>
        </p:spPr>
      </p:pic>
      <p:pic>
        <p:nvPicPr>
          <p:cNvPr id="1030" name="Picture 6" descr="Brak opisu.">
            <a:extLst>
              <a:ext uri="{FF2B5EF4-FFF2-40B4-BE49-F238E27FC236}">
                <a16:creationId xmlns:a16="http://schemas.microsoft.com/office/drawing/2014/main" xmlns="" id="{B6B4BA9A-8FB9-CC5E-97F5-12F7908CDE3E}"/>
              </a:ext>
            </a:extLst>
          </p:cNvPr>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7890596" y="2546423"/>
            <a:ext cx="3057567" cy="2588509"/>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pole tekstowe 19">
            <a:extLst>
              <a:ext uri="{FF2B5EF4-FFF2-40B4-BE49-F238E27FC236}">
                <a16:creationId xmlns:a16="http://schemas.microsoft.com/office/drawing/2014/main" xmlns="" id="{8924C76F-5E49-65C5-F4D5-9335AE561CFD}"/>
              </a:ext>
            </a:extLst>
          </p:cNvPr>
          <p:cNvSpPr txBox="1"/>
          <p:nvPr/>
        </p:nvSpPr>
        <p:spPr>
          <a:xfrm>
            <a:off x="3628742" y="5198576"/>
            <a:ext cx="6115480" cy="369332"/>
          </a:xfrm>
          <a:prstGeom prst="rect">
            <a:avLst/>
          </a:prstGeom>
          <a:noFill/>
        </p:spPr>
        <p:txBody>
          <a:bodyPr wrap="square">
            <a:spAutoFit/>
          </a:bodyPr>
          <a:lstStyle/>
          <a:p>
            <a:r>
              <a:rPr lang="pl-PL" dirty="0" err="1"/>
              <a:t>Examples</a:t>
            </a:r>
            <a:r>
              <a:rPr lang="pl-PL" dirty="0"/>
              <a:t> of </a:t>
            </a:r>
            <a:r>
              <a:rPr lang="pl-PL" dirty="0" err="1"/>
              <a:t>results</a:t>
            </a:r>
            <a:r>
              <a:rPr lang="pl-PL" dirty="0"/>
              <a:t> </a:t>
            </a:r>
            <a:r>
              <a:rPr lang="pl-PL" dirty="0" err="1"/>
              <a:t>achieved</a:t>
            </a:r>
            <a:r>
              <a:rPr lang="pl-PL" dirty="0"/>
              <a:t> in the </a:t>
            </a:r>
            <a:r>
              <a:rPr lang="pl-PL" dirty="0" err="1"/>
              <a:t>study</a:t>
            </a:r>
            <a:endParaRPr lang="pl-PL" dirty="0"/>
          </a:p>
        </p:txBody>
      </p:sp>
    </p:spTree>
    <p:extLst>
      <p:ext uri="{BB962C8B-B14F-4D97-AF65-F5344CB8AC3E}">
        <p14:creationId xmlns:p14="http://schemas.microsoft.com/office/powerpoint/2010/main" xmlns="" val="366276793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18556</TotalTime>
  <Words>866</Words>
  <Application>Microsoft Office PowerPoint</Application>
  <PresentationFormat>Niestandardowy</PresentationFormat>
  <Paragraphs>111</Paragraphs>
  <Slides>11</Slides>
  <Notes>5</Notes>
  <HiddenSlides>0</HiddenSlides>
  <MMClips>0</MMClips>
  <ScaleCrop>false</ScaleCrop>
  <HeadingPairs>
    <vt:vector size="4" baseType="variant">
      <vt:variant>
        <vt:lpstr>Motyw</vt:lpstr>
      </vt:variant>
      <vt:variant>
        <vt:i4>1</vt:i4>
      </vt:variant>
      <vt:variant>
        <vt:lpstr>Tytuły slajdów</vt:lpstr>
      </vt:variant>
      <vt:variant>
        <vt:i4>11</vt:i4>
      </vt:variant>
    </vt:vector>
  </HeadingPairs>
  <TitlesOfParts>
    <vt:vector size="12" baseType="lpstr">
      <vt:lpstr>Motyw pakietu Office</vt:lpstr>
      <vt:lpstr>Slajd 1</vt:lpstr>
      <vt:lpstr>Slajd 2</vt:lpstr>
      <vt:lpstr>Slajd 3</vt:lpstr>
      <vt:lpstr>Slajd 4</vt:lpstr>
      <vt:lpstr>Slajd 5</vt:lpstr>
      <vt:lpstr>Slajd 6</vt:lpstr>
      <vt:lpstr>Slajd 7</vt:lpstr>
      <vt:lpstr>Slajd 8</vt:lpstr>
      <vt:lpstr>Slajd 9</vt:lpstr>
      <vt:lpstr>Slajd 10</vt:lpstr>
      <vt:lpstr>Slajd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Morpho-structural analysis of structures made of materials used in Additive Manufacturing</dc:title>
  <dc:creator>Diana Irinel Baila (24738)</dc:creator>
  <cp:lastModifiedBy>Remik</cp:lastModifiedBy>
  <cp:revision>253</cp:revision>
  <dcterms:created xsi:type="dcterms:W3CDTF">2021-07-25T18:33:25Z</dcterms:created>
  <dcterms:modified xsi:type="dcterms:W3CDTF">2024-11-08T09:49:47Z</dcterms:modified>
</cp:coreProperties>
</file>